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2"/>
  </p:notesMasterIdLst>
  <p:sldIdLst>
    <p:sldId id="257" r:id="rId2"/>
    <p:sldId id="259" r:id="rId3"/>
    <p:sldId id="297" r:id="rId4"/>
    <p:sldId id="258" r:id="rId5"/>
    <p:sldId id="262" r:id="rId6"/>
    <p:sldId id="260" r:id="rId7"/>
    <p:sldId id="263" r:id="rId8"/>
    <p:sldId id="264" r:id="rId9"/>
    <p:sldId id="265" r:id="rId10"/>
    <p:sldId id="267" r:id="rId11"/>
    <p:sldId id="275" r:id="rId12"/>
    <p:sldId id="268" r:id="rId13"/>
    <p:sldId id="270" r:id="rId14"/>
    <p:sldId id="272" r:id="rId15"/>
    <p:sldId id="276" r:id="rId16"/>
    <p:sldId id="277" r:id="rId17"/>
    <p:sldId id="292" r:id="rId18"/>
    <p:sldId id="278" r:id="rId19"/>
    <p:sldId id="279" r:id="rId20"/>
    <p:sldId id="280" r:id="rId21"/>
    <p:sldId id="293" r:id="rId22"/>
    <p:sldId id="294" r:id="rId23"/>
    <p:sldId id="298" r:id="rId24"/>
    <p:sldId id="295" r:id="rId25"/>
    <p:sldId id="299" r:id="rId26"/>
    <p:sldId id="296" r:id="rId27"/>
    <p:sldId id="300" r:id="rId28"/>
    <p:sldId id="301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02" r:id="rId38"/>
    <p:sldId id="303" r:id="rId39"/>
    <p:sldId id="306" r:id="rId40"/>
    <p:sldId id="304" r:id="rId41"/>
    <p:sldId id="305" r:id="rId42"/>
    <p:sldId id="307" r:id="rId43"/>
    <p:sldId id="310" r:id="rId44"/>
    <p:sldId id="309" r:id="rId45"/>
    <p:sldId id="308" r:id="rId46"/>
    <p:sldId id="313" r:id="rId47"/>
    <p:sldId id="312" r:id="rId48"/>
    <p:sldId id="314" r:id="rId49"/>
    <p:sldId id="315" r:id="rId50"/>
    <p:sldId id="316" r:id="rId51"/>
    <p:sldId id="317" r:id="rId52"/>
    <p:sldId id="319" r:id="rId53"/>
    <p:sldId id="320" r:id="rId54"/>
    <p:sldId id="321" r:id="rId55"/>
    <p:sldId id="322" r:id="rId56"/>
    <p:sldId id="323" r:id="rId57"/>
    <p:sldId id="324" r:id="rId58"/>
    <p:sldId id="351" r:id="rId59"/>
    <p:sldId id="352" r:id="rId60"/>
    <p:sldId id="353" r:id="rId61"/>
    <p:sldId id="325" r:id="rId62"/>
    <p:sldId id="349" r:id="rId63"/>
    <p:sldId id="330" r:id="rId64"/>
    <p:sldId id="338" r:id="rId65"/>
    <p:sldId id="339" r:id="rId66"/>
    <p:sldId id="340" r:id="rId67"/>
    <p:sldId id="331" r:id="rId68"/>
    <p:sldId id="332" r:id="rId69"/>
    <p:sldId id="333" r:id="rId70"/>
    <p:sldId id="342" r:id="rId71"/>
    <p:sldId id="341" r:id="rId72"/>
    <p:sldId id="344" r:id="rId73"/>
    <p:sldId id="345" r:id="rId74"/>
    <p:sldId id="350" r:id="rId75"/>
    <p:sldId id="336" r:id="rId76"/>
    <p:sldId id="337" r:id="rId77"/>
    <p:sldId id="329" r:id="rId78"/>
    <p:sldId id="347" r:id="rId79"/>
    <p:sldId id="348" r:id="rId80"/>
    <p:sldId id="346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0C4FF7F0-FF89-4FC0-BAE6-E51A0A0097D6}">
          <p14:sldIdLst>
            <p14:sldId id="257"/>
            <p14:sldId id="259"/>
            <p14:sldId id="297"/>
            <p14:sldId id="258"/>
            <p14:sldId id="262"/>
            <p14:sldId id="260"/>
            <p14:sldId id="263"/>
            <p14:sldId id="264"/>
            <p14:sldId id="265"/>
            <p14:sldId id="267"/>
            <p14:sldId id="275"/>
            <p14:sldId id="268"/>
            <p14:sldId id="270"/>
            <p14:sldId id="272"/>
            <p14:sldId id="276"/>
            <p14:sldId id="277"/>
            <p14:sldId id="292"/>
            <p14:sldId id="278"/>
            <p14:sldId id="279"/>
            <p14:sldId id="280"/>
            <p14:sldId id="293"/>
            <p14:sldId id="294"/>
            <p14:sldId id="298"/>
            <p14:sldId id="295"/>
            <p14:sldId id="299"/>
            <p14:sldId id="296"/>
            <p14:sldId id="300"/>
            <p14:sldId id="301"/>
            <p14:sldId id="282"/>
            <p14:sldId id="285"/>
            <p14:sldId id="286"/>
            <p14:sldId id="287"/>
            <p14:sldId id="288"/>
            <p14:sldId id="289"/>
            <p14:sldId id="290"/>
            <p14:sldId id="291"/>
            <p14:sldId id="302"/>
            <p14:sldId id="303"/>
            <p14:sldId id="306"/>
            <p14:sldId id="304"/>
            <p14:sldId id="305"/>
            <p14:sldId id="307"/>
            <p14:sldId id="310"/>
            <p14:sldId id="309"/>
            <p14:sldId id="308"/>
            <p14:sldId id="313"/>
            <p14:sldId id="312"/>
            <p14:sldId id="314"/>
            <p14:sldId id="315"/>
            <p14:sldId id="316"/>
            <p14:sldId id="317"/>
            <p14:sldId id="319"/>
            <p14:sldId id="320"/>
            <p14:sldId id="321"/>
            <p14:sldId id="322"/>
            <p14:sldId id="323"/>
            <p14:sldId id="324"/>
            <p14:sldId id="351"/>
            <p14:sldId id="352"/>
            <p14:sldId id="353"/>
            <p14:sldId id="325"/>
            <p14:sldId id="349"/>
            <p14:sldId id="330"/>
            <p14:sldId id="338"/>
            <p14:sldId id="339"/>
            <p14:sldId id="340"/>
            <p14:sldId id="331"/>
            <p14:sldId id="332"/>
            <p14:sldId id="333"/>
            <p14:sldId id="342"/>
            <p14:sldId id="341"/>
            <p14:sldId id="344"/>
            <p14:sldId id="345"/>
            <p14:sldId id="350"/>
            <p14:sldId id="336"/>
            <p14:sldId id="337"/>
            <p14:sldId id="329"/>
            <p14:sldId id="347"/>
            <p14:sldId id="348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Rozkopál" initials="ER" lastIdx="1" clrIdx="0">
    <p:extLst>
      <p:ext uri="{19B8F6BF-5375-455C-9EA6-DF929625EA0E}">
        <p15:presenceInfo xmlns:p15="http://schemas.microsoft.com/office/powerpoint/2012/main" userId="a52ff0ee2b5b39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02" autoAdjust="0"/>
    <p:restoredTop sz="86770" autoAdjust="0"/>
  </p:normalViewPr>
  <p:slideViewPr>
    <p:cSldViewPr snapToGrid="0">
      <p:cViewPr varScale="1">
        <p:scale>
          <a:sx n="62" d="100"/>
          <a:sy n="62" d="100"/>
        </p:scale>
        <p:origin x="10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1B699-EA27-485F-B3DD-8834594514F3}" type="datetimeFigureOut">
              <a:rPr lang="sk-SK" smtClean="0"/>
              <a:t>9. 6. 2025</a:t>
            </a:fld>
            <a:endParaRPr lang="sk-SK" dirty="0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C790-F148-4A65-A6FA-7C80172DBAC1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064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#paragraf-22.odsek-3.pismeno-a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#paragraf-43.odsek-5"/><Relationship Id="rId5" Type="http://schemas.openxmlformats.org/officeDocument/2006/relationships/hyperlink" Target="#paragraf-40.odsek-2.pismeno-c"/><Relationship Id="rId4" Type="http://schemas.openxmlformats.org/officeDocument/2006/relationships/hyperlink" Target="#paragraf-43.odsek-2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538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Prijatie</a:t>
            </a:r>
            <a:r>
              <a:rPr lang="sk-SK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tohto zákona bolo nevyhnutné 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vyplývalo to z potreby implementácie </a:t>
            </a:r>
            <a:r>
              <a:rPr lang="sk-SK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Nariadenia Európskeho parlamentu a Rady (EÚ) 2023/1115 z 31. mája 2023 o sprístupnení určitých komodít a výrobkov spojených s odlesňovaním a degradáciou lesov na trhu Únie a o ich vývoze z Únie (EUDR),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Zároveň sa uvedeným Nariadení</a:t>
            </a:r>
            <a:r>
              <a:rPr lang="sk-SK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Európskeho parlamentu zrušuje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nariadenie (EÚ) č. 995/2010 (Ú. v. EÚ L 150, 9. 6. 2023),</a:t>
            </a:r>
            <a:r>
              <a:rPr lang="sk-SK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základe ktorého bol v minulosti prijatý „zákon o dreve“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Týmto</a:t>
            </a:r>
            <a:r>
              <a:rPr lang="sk-SK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zákonom</a:t>
            </a:r>
            <a:r>
              <a:rPr lang="sk-SK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zabezpečuje vykonávanie niektorých opatrení Európskej únie na zmiernenie globálneho odlesňovania a zároveň sa ním menia a dopĺňajú niektoré zákony a to tie , z ktorých obsahu vyplýva, že </a:t>
            </a:r>
            <a:r>
              <a:rPr lang="sk-SK" dirty="0" smtClean="0"/>
              <a:t>súvisia s pôvodom dreva, resp. sú pre stanovenie pôvodu dreva potrebné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2785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... „hlavným“ orgánom štátnej správy v tejto oblasti</a:t>
            </a:r>
            <a:r>
              <a:rPr lang="sk-SK" baseline="0" dirty="0" smtClean="0"/>
              <a:t> bude Slovenská lesnícka a drevárska inšpekcia.... Ostatnými orgánmi ŠS v danej veci sú MPRV SR a MO SR</a:t>
            </a:r>
          </a:p>
          <a:p>
            <a:r>
              <a:rPr lang="sk-SK" baseline="0" dirty="0" smtClean="0"/>
              <a:t>... SLDI bude mať vo vzťahu k drevu kompetencie výhradne len v súvislosti s týmto zákonom 81/2025Z. Z. a o EUDR  </a:t>
            </a:r>
          </a:p>
          <a:p>
            <a:r>
              <a:rPr lang="sk-SK" baseline="0" dirty="0" smtClean="0"/>
              <a:t> </a:t>
            </a:r>
          </a:p>
          <a:p>
            <a:r>
              <a:rPr lang="sk-SK" baseline="0" dirty="0" smtClean="0"/>
              <a:t>bližšie podrobnosti o tomto „novom“ zákone nie sú predmetom tohto informačného seminára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322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9 novelizačných bodov, 4 majú</a:t>
            </a:r>
            <a:r>
              <a:rPr lang="sk-SK" baseline="0" dirty="0" smtClean="0"/>
              <a:t> účinnosť od 01.06.2025 a 5 má účinnosť od 29.12.2025 a do konca roku 2028 </a:t>
            </a:r>
            <a:r>
              <a:rPr lang="sk-SK" baseline="0" dirty="0" err="1" smtClean="0"/>
              <a:t>sabude</a:t>
            </a:r>
            <a:r>
              <a:rPr lang="sk-SK" baseline="0" dirty="0" smtClean="0"/>
              <a:t> v niektorých prípadoch uplatňovať toto znenie zákona o dreve 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2777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Zmena pojmu náhodná ťažba</a:t>
            </a:r>
            <a:r>
              <a:rPr lang="sk-SK" baseline="0" dirty="0" smtClean="0"/>
              <a:t> na asanačná ťažba a v zákone o ochrane prírody a krajiny doplnenie § 9 ods. 4 o precizovanie obsahu záväzného stanoviska orgánu ochrany prírody vo vzťahu k PSL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8057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Novela zákona o lesoch má 50 novelizačných</a:t>
            </a:r>
            <a:r>
              <a:rPr lang="sk-SK" baseline="0" dirty="0" smtClean="0"/>
              <a:t> bodov, pričom </a:t>
            </a:r>
          </a:p>
          <a:p>
            <a:r>
              <a:rPr lang="sk-SK" baseline="0" dirty="0" smtClean="0"/>
              <a:t>43 bodov má účinnosť od 01.06.2025  a  7 bodov má účinnosť od 30.012.2025; týchto 7 bodov má priamu nadväznosť na znenie zákona o zmiernení globálneho odlesňovania (81/2025)</a:t>
            </a:r>
          </a:p>
          <a:p>
            <a:endParaRPr lang="sk-SK" baseline="0" dirty="0" smtClean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6420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300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397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1906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8273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§ 23 ods. 14 zákona o lesoch</a:t>
            </a:r>
          </a:p>
          <a:p>
            <a:pPr marL="266700">
              <a:lnSpc>
                <a:spcPct val="110000"/>
              </a:lnSpc>
              <a:spcAft>
                <a:spcPts val="0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(14) Ak by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vykonaním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náhodnej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asanačnej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ťažby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alebo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mimoriadnej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ťažby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celkový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objem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dreva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pre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kategóriu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lesa podľa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odseku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prekročený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môže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obhospodarovateľ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lesa v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lesných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porastoch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zaradených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tejto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kategórie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vykonať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a)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naliehavú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ťažbu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1200" strike="sngStrike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§ 22 </a:t>
            </a:r>
            <a:r>
              <a:rPr lang="en-US" sz="1200" strike="sngStrike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ods</a:t>
            </a:r>
            <a:r>
              <a:rPr lang="en-US" sz="1200" strike="sngStrike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. 3 </a:t>
            </a:r>
            <a:r>
              <a:rPr lang="en-US" sz="1200" strike="sngStrike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písm</a:t>
            </a:r>
            <a:r>
              <a:rPr lang="en-US" sz="1200" strike="sngStrike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. a)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na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základe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zmeny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programu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starostlivosti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lesy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200" strike="sngStrike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file"/>
              </a:rPr>
              <a:t>§ 43 </a:t>
            </a:r>
            <a:r>
              <a:rPr lang="en-US" sz="1200" strike="sngStrike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file"/>
              </a:rPr>
              <a:t>ods</a:t>
            </a:r>
            <a:r>
              <a:rPr lang="en-US" sz="1200" strike="sngStrike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file"/>
              </a:rPr>
              <a:t>. 2 a 3</a:t>
            </a:r>
            <a:r>
              <a:rPr lang="en-US" sz="1200" strike="sng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naliehavú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ťažbu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[§ 22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ods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písm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a)]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 indent="13525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výchovnú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porastoch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vekom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50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rokov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 indent="13525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na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základe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zmeny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programu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starostlivosti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lesy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(§ 43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ods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a 3)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obnovnú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uvoľňovaní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prirodzeného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zmladenia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alebo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rekonštrukcii</a:t>
            </a:r>
            <a:r>
              <a:rPr lang="en-US" sz="12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lesa,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b) </a:t>
            </a:r>
            <a:r>
              <a:rPr lang="en-US" sz="1200" strike="sng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náhodnú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asanačnú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ťažbu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c)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mimoriadnu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ťažbu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alebo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325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d)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úlohy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plánu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hospodárskych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opatrení [</a:t>
            </a:r>
            <a:r>
              <a:rPr lang="en-US" sz="12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§ 40 </a:t>
            </a:r>
            <a:r>
              <a:rPr lang="en-US" sz="120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ods</a:t>
            </a:r>
            <a:r>
              <a:rPr lang="en-US" sz="12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. 2 </a:t>
            </a:r>
            <a:r>
              <a:rPr lang="en-US" sz="120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písm</a:t>
            </a:r>
            <a:r>
              <a:rPr lang="en-US" sz="12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. c)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na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základe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aktualizácie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starostlivosti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lesy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2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file"/>
              </a:rPr>
              <a:t>§ 43 </a:t>
            </a:r>
            <a:r>
              <a:rPr lang="en-US" sz="120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file"/>
              </a:rPr>
              <a:t>ods</a:t>
            </a:r>
            <a:r>
              <a:rPr lang="en-US" sz="120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file"/>
              </a:rPr>
              <a:t>. 5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539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 obhospodarovatelia lesa majú v systéme náležitej starostlivosti uvedené, že súhlas na ťažbu budú vydávať vždy,</a:t>
            </a:r>
            <a:r>
              <a:rPr lang="sk-SK" baseline="0" dirty="0" smtClean="0"/>
              <a:t> v takom prípade, je to potrebné rešpektovať a konať v súlade so schváleným systémom náležitej starostlivosti  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97560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NOVÉ</a:t>
            </a:r>
            <a:r>
              <a:rPr lang="sk-SK" baseline="0" dirty="0" smtClean="0"/>
              <a:t>  - vzťahuje sa to AJ na pozemok vyhlásený za lesný pozemok, pričom na takomto pozemku sa súhlas sa dáva len do doby schválenia PSL / PSLP</a:t>
            </a:r>
          </a:p>
          <a:p>
            <a:r>
              <a:rPr lang="sk-SK" baseline="0" dirty="0" smtClean="0"/>
              <a:t>Zároveň zo znenia § 23 ods. 1 jednoznačne vyplýva, že táto ťažba sa musí vyznačiť</a:t>
            </a:r>
          </a:p>
          <a:p>
            <a:r>
              <a:rPr lang="sk-SK" dirty="0" smtClean="0"/>
              <a:t>Doplnilo sa do § 22  , že táto ťažba – na základe súhlasu</a:t>
            </a:r>
            <a:r>
              <a:rPr lang="sk-SK" baseline="0" dirty="0" smtClean="0"/>
              <a:t> orgánu ŠSLH - sa považuje a eviduje ako MIMORIADNA ťažba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1431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Zákon o lesoch neukladá</a:t>
            </a:r>
            <a:r>
              <a:rPr lang="sk-SK" baseline="0" dirty="0" smtClean="0"/>
              <a:t> povinnosť archivovania predmetného dokladu alebo inej listiny. Tieto dokumenty slúžia výlučne na preukázanie oprávnenia vykonania ťažby v čase, keď sa ťažba realizuje. </a:t>
            </a:r>
          </a:p>
          <a:p>
            <a:r>
              <a:rPr lang="sk-SK" baseline="0" dirty="0" smtClean="0"/>
              <a:t>O potrebe jej vykonania predsa už bolo rozhodnuté orgánom ŠSLH v konaní o schválení alebo zmene PSL resp. PSLP a ak nie, tak OLH k jej vykonaniu vydal písomný súhlas.</a:t>
            </a:r>
          </a:p>
          <a:p>
            <a:r>
              <a:rPr lang="sk-SK" dirty="0" smtClean="0"/>
              <a:t>Zároveň...</a:t>
            </a:r>
          </a:p>
          <a:p>
            <a:r>
              <a:rPr lang="sk-SK" dirty="0" smtClean="0"/>
              <a:t>Zákon o lesoch nedefinuje</a:t>
            </a:r>
            <a:r>
              <a:rPr lang="sk-SK" baseline="0" dirty="0" smtClean="0"/>
              <a:t> akú formu má  mať  doklad alebo iná listina, a je na obhospodarovateľovi lesa akú formu si zvolí, v jej obsahu však musia byť uvedené všetky zákonom požadované náležitosti</a:t>
            </a:r>
          </a:p>
          <a:p>
            <a:r>
              <a:rPr lang="sk-SK" baseline="0" dirty="0" smtClean="0"/>
              <a:t>Napr. stačí niektoré údaje doplniť do tlačiva súhlasu na ťažbu vydaného OLH a zákonná povinnosť je splnená – vzor obsahu súhlasu na ťažbu je v novelizovanej vyhláške č. 232/2006 Z. z. o vyznačovaní ťažby...</a:t>
            </a:r>
          </a:p>
          <a:p>
            <a:r>
              <a:rPr lang="sk-SK" dirty="0" smtClean="0"/>
              <a:t>Pri vydávaní</a:t>
            </a:r>
            <a:r>
              <a:rPr lang="sk-SK" baseline="0" dirty="0" smtClean="0"/>
              <a:t> tohto dokladu je však potrebné rešpektovať zákonom požadovaný rozsah uvádzaných identifikačných údajov,. </a:t>
            </a:r>
          </a:p>
          <a:p>
            <a:r>
              <a:rPr lang="sk-SK" baseline="0" dirty="0" smtClean="0"/>
              <a:t>Rozsah týchto údajov je konkretizovaný v § 4a ods. 4 písm. a) zákona o lesoch osobitne pre údaje o fyzickej osobe, fyzickej osobe podnikateľovi a pri právnickej osobe rozdielny</a:t>
            </a:r>
          </a:p>
          <a:p>
            <a:pPr marL="361950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priezvisko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dátum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miesto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narodenia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adresa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trvalého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pobytu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alebo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obdobného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pobytu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ak ide 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fyzickú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obchodné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miesto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podnikania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identifikačné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číslo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organizácie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ak ide 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fyzickú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podnikateľa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>
              <a:lnSpc>
                <a:spcPct val="110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názov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sídlo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identifikačné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číslo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organizácie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ak ide o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právnickú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osobu</a:t>
            </a:r>
            <a:r>
              <a:rPr lang="en-US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sk-SK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baseline="0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2775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Osobné údaje editované</a:t>
            </a:r>
            <a:r>
              <a:rPr lang="sk-SK" baseline="0" dirty="0" smtClean="0"/>
              <a:t> do IS sa pri zverejňovaní pre širokú verejnosť NEYVEREJŇUJÚ a ich ochrana v zmysle GDPR je garantovaná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7779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Obhospodarovateľ edituje</a:t>
            </a:r>
            <a:r>
              <a:rPr lang="sk-SK" baseline="0" dirty="0" smtClean="0"/>
              <a:t> údaje dokladu v časti „evidencie“ ...</a:t>
            </a:r>
          </a:p>
          <a:p>
            <a:r>
              <a:rPr lang="sk-SK" baseline="0" dirty="0" smtClean="0"/>
              <a:t> prehliadanie údajov je v časti „registre“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327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2100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287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150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ostal teda zachovaný princíp hlásenia asanačnej ťažby ktorá dosiahne 15 % zásoby porastu avšak novelou sa sprísňuje táto problematika</a:t>
            </a:r>
            <a:r>
              <a:rPr lang="sk-SK" baseline="0" dirty="0" smtClean="0"/>
              <a:t> aj o </a:t>
            </a:r>
            <a:r>
              <a:rPr lang="sk-SK" dirty="0" smtClean="0"/>
              <a:t>hlásenie v prípade, ak je asanačná ťažba menšia ako 15 %, ale táto spolu s vykonanou úmyselnou ťažbou presiahnu 30 % zásoby porastu. </a:t>
            </a:r>
          </a:p>
          <a:p>
            <a:r>
              <a:rPr lang="sk-SK" dirty="0" smtClean="0"/>
              <a:t>Ak obhospodarovateľ lesa vykoná úmyselnú ťažby,</a:t>
            </a:r>
            <a:r>
              <a:rPr lang="sk-SK" baseline="0" dirty="0" smtClean="0"/>
              <a:t> v rámci ktorej odobral zo zásoby porastu 30 a viac %,  a vznikne mu dôvod na vykonanie asanačnej ťažby, hoc len 1 m3, v takom prípade ohlási vznik dôvodu tejto asanačnej ťažby... Alebo iný príklad</a:t>
            </a:r>
          </a:p>
          <a:p>
            <a:r>
              <a:rPr lang="sk-SK" baseline="0" dirty="0" smtClean="0"/>
              <a:t>Ak už obhospodarovateľ lesa vykonaj asanačnú ťažbu a nebolo potrebné ju ohlásiť a následne vykonal úmyselnú ťažbu a objem týchto ťažieb spolu dosiahol 30 a viac % a v súčasnosti vznikol nový dôvod na asanačnú ťažbu, hol len 1 m3, tak je potrebné tento dôvod asanačnej ťažby ohlásiť</a:t>
            </a:r>
          </a:p>
          <a:p>
            <a:r>
              <a:rPr lang="sk-SK" baseline="0" dirty="0" smtClean="0"/>
              <a:t>AVŠAK následne po takomto ohlásení sa ďalšie ohlásenie AŤ novelou zákona o lesoch upravilo</a:t>
            </a:r>
          </a:p>
          <a:p>
            <a:endParaRPr lang="sk-SK" baseline="0" dirty="0" smtClean="0"/>
          </a:p>
          <a:p>
            <a:endParaRPr lang="sk-SK" baseline="0" dirty="0" smtClean="0"/>
          </a:p>
          <a:p>
            <a:endParaRPr lang="sk-SK" baseline="0" dirty="0" smtClean="0"/>
          </a:p>
          <a:p>
            <a:endParaRPr lang="sk-SK" baseline="0" dirty="0" smtClean="0"/>
          </a:p>
          <a:p>
            <a:r>
              <a:rPr lang="sk-SK" baseline="0" dirty="0" smtClean="0"/>
              <a:t>Avšak ďalej už nehlási následne však 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698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890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Bez ohľadu na body A)</a:t>
            </a:r>
            <a:r>
              <a:rPr lang="sk-SK" baseline="0" dirty="0" smtClean="0"/>
              <a:t> až C) ak vznikne sústredená asanačná ťažby, takáto sa vždy ohlasuje, táto povinnosť nebola novelou zákona dotknutá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894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776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Mimoriadne udalosti v lesoch -, </a:t>
            </a:r>
            <a:r>
              <a:rPr lang="sk-SK" b="1" dirty="0" smtClean="0"/>
              <a:t>nie je povinný ohlasovať dôvod vzniku asanačnej ťažby </a:t>
            </a:r>
            <a:r>
              <a:rPr lang="sk-SK" dirty="0" smtClean="0"/>
              <a:t>podľa § 23 ods. 7 až 9 za vlastnícky celok, PRETOŽE v</a:t>
            </a:r>
            <a:r>
              <a:rPr lang="sk-SK" baseline="0" dirty="0" smtClean="0"/>
              <a:t> danom území už orgán ŠSLH </a:t>
            </a:r>
            <a:r>
              <a:rPr lang="sk-SK" dirty="0" smtClean="0"/>
              <a:t>uložil</a:t>
            </a:r>
            <a:r>
              <a:rPr lang="sk-SK" baseline="0" dirty="0" smtClean="0"/>
              <a:t> </a:t>
            </a:r>
            <a:r>
              <a:rPr lang="sk-SK" dirty="0" smtClean="0"/>
              <a:t>opatrenia zamerané</a:t>
            </a:r>
            <a:r>
              <a:rPr lang="sk-SK" baseline="0" dirty="0" smtClean="0"/>
              <a:t> na ochranu lesa najmä s konkretizáciou  ochranných a obranných opatrení</a:t>
            </a:r>
            <a:r>
              <a:rPr lang="sk-SK" dirty="0" smtClean="0"/>
              <a:t> podľa</a:t>
            </a:r>
            <a:r>
              <a:rPr lang="sk-SK" baseline="0" dirty="0" smtClean="0"/>
              <a:t> limitov územia postihnutého mimoriadnou udalosťou v lesoch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872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Predpisy na úseku ZP</a:t>
            </a:r>
            <a:r>
              <a:rPr lang="sk-SK" baseline="0" dirty="0" smtClean="0"/>
              <a:t> - § 23 ods. 6 – .... v chránených územiach táto povinnosť vzniká, len ak z osobitného predpisu,32) všeobecne záväzného predpisu vydaného na jeho vykonanie alebo z rozhodnutia vydaného na jeho základe nevyplýva obmedzenie alebo zákaz vykonania náhodnej asanačnej ťažby alebo iného vhodného opatrenia na ochranu lesa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§ </a:t>
            </a:r>
            <a:r>
              <a:rPr lang="sk-SK" dirty="0"/>
              <a:t>23 ods. (10) Ak odsek 6 druhá veta alebo § 25 ods. 2 neustanovujú inak, obhospodarovateľ lesa môže vykonávať náhodnú ťažbu najskôr desať dní po doručení ohlásenia podľa odsekov 7 a 8 orgánu štátnej správy lesného hospodárstva. Ak obhospodarovateľ lesa ohlási náhodnú ťažbu podľa odseku 9 prostredníctvom informačného systému lesného hospodárstva, považuje sa za deň doručenia ohlásenia najbližší pracovný deň, ktorý nasleduje po dni, v ktorom obhospodarovateľ lesa toto ohlásenie urobil. Obhospodarovateľ lesa môže náhodnú ťažbu vykonať aj pred uplynutím doby podľa prvej vety, ak </a:t>
            </a:r>
          </a:p>
          <a:p>
            <a:r>
              <a:rPr lang="sk-SK" dirty="0"/>
              <a:t>a)	pred uplynutím tejto lehoty orgán štátnej správy lesného hospodárstva súhlasil s vykonaním náhodnej ťažby; na vydanie súhlasu sa nevzťahuje správny poriadok, 12) a</a:t>
            </a:r>
          </a:p>
          <a:p>
            <a:r>
              <a:rPr lang="sk-SK" dirty="0"/>
              <a:t>b)             ide o územie s druhým až štvrtým stupňom ochrany alebo chránené vtáčie územie a bolo vydané rozhodnutie podľa osobitného predpisu32aa) umožňujúce jej vykonanie alebo súhlas organizácie ochrany prírody s jej vykonaním.32ab)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4837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75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39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9493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* - § 13 ods. 6, § 14 ods. 6, § 15 ods. 4 a § 26 ods. 5 zákona č. 543/2002 Z. z. v z.n.p. 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23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+ ešte niečo =</a:t>
            </a:r>
            <a:r>
              <a:rPr lang="sk-SK" baseline="0" dirty="0" smtClean="0"/>
              <a:t> </a:t>
            </a:r>
            <a:r>
              <a:rPr lang="sk-SK" sz="1800" b="1" dirty="0" smtClean="0"/>
              <a:t>ak možnosť jej „skoršieho“ vykonania vyplýva z regulatívov ochrany prírody  uvedených v PSL s rokom začiatku plánu 2027 [§ 40 ods. 2 písm. c)]., </a:t>
            </a:r>
            <a:r>
              <a:rPr lang="sk-SK" sz="1800" b="1" dirty="0" err="1" smtClean="0"/>
              <a:t>t.j</a:t>
            </a:r>
            <a:r>
              <a:rPr lang="sk-SK" sz="1800" b="1" dirty="0" smtClean="0"/>
              <a:t>. PSL , ku ktorým bol „protokol“ vyhotovený po 01.01.2026</a:t>
            </a:r>
            <a:endParaRPr lang="sk-SK" b="1" dirty="0" smtClean="0"/>
          </a:p>
          <a:p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B6B34-BC14-441D-8C67-27D1E8F7F0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662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38470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úpravou sa odstraňuje vnútorný rozpor zákona, keď napriek striktnému zákazu </a:t>
            </a:r>
            <a:r>
              <a:rPr lang="sk-SK" dirty="0" err="1" smtClean="0"/>
              <a:t>prekročiteľnosti</a:t>
            </a:r>
            <a:r>
              <a:rPr lang="sk-SK" dirty="0" smtClean="0"/>
              <a:t> ťažby pre lesný, resp. vlastnícky celok, ak bolo v lesnom celku viac vlastníckych celkov, odsek 14 umožňoval v taxatívne stanovených prípadoch tento zákaz prekonať</a:t>
            </a:r>
          </a:p>
          <a:p>
            <a:endParaRPr lang="sk-SK" dirty="0" smtClean="0"/>
          </a:p>
          <a:p>
            <a:r>
              <a:rPr lang="sk-SK" dirty="0" smtClean="0"/>
              <a:t>priamo zo zákona dochádza k jednoznačnému stanoveniu termínu započítania objemu poškodených a odumretých stromov do celkového objemu dreva určeného na ťažbu programom starostlivosti o lesy</a:t>
            </a:r>
          </a:p>
          <a:p>
            <a:endParaRPr lang="sk-SK" dirty="0" smtClean="0"/>
          </a:p>
          <a:p>
            <a:r>
              <a:rPr lang="sk-SK" dirty="0" smtClean="0"/>
              <a:t>cieľom tohto ustanovenia je aj zabránenie nadmernej ťažby dreva najmä</a:t>
            </a:r>
            <a:r>
              <a:rPr lang="sk-SK" baseline="0" dirty="0" smtClean="0"/>
              <a:t> u tých obhospodarovateľov lesa, ktorí spracovanie asanačnej ťažby ponechávali až na „krajný limit“ možnosti jej spracovania a dovtedy vykonávali úmyselnú ťažbu, čím následne dochádzalo k prekročeniu celkového  </a:t>
            </a:r>
            <a:r>
              <a:rPr lang="sk-SK" baseline="0" dirty="0" err="1" smtClean="0"/>
              <a:t>etátu</a:t>
            </a:r>
            <a:r>
              <a:rPr lang="sk-SK" baseline="0" dirty="0" smtClean="0"/>
              <a:t> </a:t>
            </a:r>
          </a:p>
          <a:p>
            <a:endParaRPr lang="sk-SK" dirty="0" smtClean="0"/>
          </a:p>
          <a:p>
            <a:r>
              <a:rPr lang="sk-SK" dirty="0" smtClean="0"/>
              <a:t>§ </a:t>
            </a:r>
            <a:r>
              <a:rPr lang="sk-SK" dirty="0"/>
              <a:t>23 ods. 13 - Celkový objem dreva predpísaný na ťažbu programom starostlivosti o lesy pre lesný celok (§ 39 ods. 3) a kategóriu lesa nemožno ťažbou prekročiť. Ak je v lesnom celku viac obhospodarovateľov lesa, ani jeden z nich nemôže ťažbou prekročiť celkový objem dreva predpísaný na ťažbu vo vlastníckom celku podľa kategórií lesa alebo poraste.</a:t>
            </a:r>
          </a:p>
          <a:p>
            <a:endParaRPr lang="sk-SK" dirty="0"/>
          </a:p>
          <a:p>
            <a:r>
              <a:rPr lang="sk-SK" dirty="0"/>
              <a:t>§ 23 ods. 14 -  Ak by bol vykonaním náhodnej ťažby alebo mimoriadnej ťažby celkový objem dreva pre kategóriu lesa podľa odseku 13 prekročený, môže obhospodarovateľ lesa v lesných porastoch zaradených do tejto kategórie vykonať</a:t>
            </a:r>
          </a:p>
          <a:p>
            <a:r>
              <a:rPr lang="sk-SK" dirty="0"/>
              <a:t>a) naliehavú ťažbu [§ 22 ods. 3 písm. a)] na základe zmeny programu starostlivosti o lesy (§ 43 ods. 2 a 3),</a:t>
            </a:r>
          </a:p>
          <a:p>
            <a:r>
              <a:rPr lang="sk-SK" dirty="0"/>
              <a:t>b) náhodnú ťažbu,</a:t>
            </a:r>
          </a:p>
          <a:p>
            <a:r>
              <a:rPr lang="sk-SK" dirty="0"/>
              <a:t>c) mimoriadnu ťažbu alebo</a:t>
            </a:r>
          </a:p>
          <a:p>
            <a:r>
              <a:rPr lang="sk-SK" dirty="0"/>
              <a:t>d) úlohy plánu hospodárskych opatrení [§ 40 ods. 2 písm. c)] na základe aktualizácie programu starostlivosti o lesy (§ 43 ods. 45).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1B6B34-BC14-441D-8C67-27D1E8F7F01B}" type="slidenum">
              <a:rPr lang="sk-SK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sk-S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548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88035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78882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605507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537918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4707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Pôvodne bolo ...</a:t>
            </a:r>
            <a:r>
              <a:rPr lang="sk-SK" baseline="0" dirty="0" smtClean="0"/>
              <a:t> k) zabezpečiť a kontrolovať vyznačenie ťažby a vydávať písomný súhlas na vykonanie ťažby, </a:t>
            </a:r>
          </a:p>
          <a:p>
            <a:r>
              <a:rPr lang="sk-SK" baseline="0" dirty="0" smtClean="0"/>
              <a:t>Zákon o lesoch ukladá  povinnosť OLH vydať písomný súhlas na ťažbu  v prípade asanačnej ťažby, pričom pri tých ostatných prípadoch, ide o možnosť vykonania ťažby a mať súhlas OLH je len podmienkou jej vykonania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49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141485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178314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246471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 dôvodovej správy k § 28 ods. 4 - upravuje sa postup, ktorý podľa súčasného právneho stavu znemožňuje akúkoľvek realizáciu opatrení na ochranu lesa v prípade, ak je organizácia ochrany prírody nečinná. 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12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§ 28 ods. 5 – úplne NOV0 znenie  - Jednoznačne sa upravuje problematika vykonávania odsúhlasených  alebo určených opatrení projektu na vykonanie opatrení na zabránenie šírenia a premnoženia škodcov v pôsobnosti obhospodarovateľa lesa a zároveň sa jednoznačne určuje osoba, na náklady ktorej obhospodarovateľ lesa tieto opatrenia vykonáva. </a:t>
            </a:r>
          </a:p>
          <a:p>
            <a:r>
              <a:rPr lang="sk-SK" dirty="0" smtClean="0"/>
              <a:t>Ak organizácia ochrany prírody podľa odseku 4 s predloženým projektom nesúhlasí, nezbavuje ju to povinnosti uhradiť náklady oprávnenému obhospodarovateľovi lesa.</a:t>
            </a:r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43)</a:t>
            </a:r>
            <a:r>
              <a:rPr lang="sk-SK" baseline="0" dirty="0" smtClean="0"/>
              <a:t>  - </a:t>
            </a:r>
            <a:r>
              <a:rPr lang="sk-SK" dirty="0" smtClean="0"/>
              <a:t>Napríklad nariadenie Európskeho parlamentu a Rady (EÚ) č. 1303/2013 zo 17. decembra 2013, ktorým sa stanovujú spoločné ustanovenia o </a:t>
            </a:r>
            <a:r>
              <a:rPr lang="sk-SK" b="1" dirty="0" smtClean="0"/>
              <a:t>Európskom fonde regionálneho rozvoja, Európskom sociálnom fonde, Kohéznom fonde, Európskom poľnohospodárskom fonde pre rozvoj vidieka</a:t>
            </a:r>
            <a:r>
              <a:rPr lang="sk-SK" dirty="0" smtClean="0"/>
              <a:t> a Európskom námornom a rybárskom fonde a ktorým sa stanovujú všeobecné ustanovenia o Európskom fonde regionálneho rozvoja, Európskom sociálnom fonde, Kohéznom fonde a Európskom námornom a rybárskom fonde, a ktorým sa zrušuje nariadenie Rady (ES) č. 1083/2006 (Ú. v. EÚ L 347, 20. 12. 2013) v platnom znení, zákon č. 543/2002 Z. z. v znení neskorších predpisov, zákon č. 587/2004 Z. z. o </a:t>
            </a:r>
            <a:r>
              <a:rPr lang="sk-SK" b="1" dirty="0" smtClean="0"/>
              <a:t>Environmentálnom fonde </a:t>
            </a:r>
            <a:r>
              <a:rPr lang="sk-SK" dirty="0" smtClean="0"/>
              <a:t>a o zmene a doplnení niektorých zákonov v znení zákona č. 207/2013 Z. z.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516229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 dôvodovej správy - Cieľom je stabilizácia úrovne štátnej správy lesného hospodárstva a zosúladenie časových súvislostí viazaných na výkon lesníckych činností žiadateľov o skúšky odbornej spôsobilosti hospodára. 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99369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...doplnilo sa len  - po uplynutí jedného roka---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07762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Doplnenie vojenskej polície</a:t>
            </a:r>
          </a:p>
          <a:p>
            <a:r>
              <a:rPr lang="sk-SK" dirty="0" smtClean="0"/>
              <a:t>Pri</a:t>
            </a:r>
            <a:r>
              <a:rPr lang="sk-SK" baseline="0" dirty="0" smtClean="0"/>
              <a:t> </a:t>
            </a:r>
            <a:r>
              <a:rPr lang="sk-SK" dirty="0" smtClean="0"/>
              <a:t>Kontrole dokladu alebo inej listiny</a:t>
            </a:r>
            <a:r>
              <a:rPr lang="sk-SK" baseline="0" dirty="0" smtClean="0"/>
              <a:t> k vykonaniu ťažby</a:t>
            </a:r>
          </a:p>
          <a:p>
            <a:r>
              <a:rPr lang="sk-SK" dirty="0" smtClean="0"/>
              <a:t>Pri preprave dreva</a:t>
            </a:r>
          </a:p>
          <a:p>
            <a:r>
              <a:rPr lang="sk-SK" dirty="0" smtClean="0"/>
              <a:t>Pri lesnej stráži</a:t>
            </a:r>
          </a:p>
          <a:p>
            <a:endParaRPr lang="sk-SK" b="1" dirty="0" smtClean="0"/>
          </a:p>
          <a:p>
            <a:r>
              <a:rPr lang="sk-SK" b="1" dirty="0" smtClean="0"/>
              <a:t>MPR5V</a:t>
            </a:r>
            <a:r>
              <a:rPr lang="sk-SK" b="1" baseline="0" dirty="0" smtClean="0"/>
              <a:t> SR aktuálne schválilo pracovný postup vyhotovenia programu starostlivosti o lesy so skráteným obdobím platnosti v</a:t>
            </a:r>
          </a:p>
          <a:p>
            <a:r>
              <a:rPr lang="sk-SK" b="1" baseline="0" dirty="0" smtClean="0"/>
              <a:t>oblastiach s veľkoplošným rozpadom lesných porastov ... </a:t>
            </a:r>
          </a:p>
          <a:p>
            <a:r>
              <a:rPr lang="sk-SK" b="1" baseline="0" dirty="0" smtClean="0"/>
              <a:t>Z dôvodovej správy </a:t>
            </a:r>
            <a:r>
              <a:rPr lang="sk-SK" b="0" baseline="0" dirty="0" smtClean="0"/>
              <a:t>– úpravou sa sleduje zabezpečenie starostlivosti o lesy rešpektujúcej dynamické zmeny vo vývoji a stave lesných porastov v prípadoch mimoriadnej udalosti v lesoch</a:t>
            </a:r>
            <a:r>
              <a:rPr lang="sk-SK" b="1" baseline="0" dirty="0" smtClean="0"/>
              <a:t>. </a:t>
            </a:r>
            <a:endParaRPr lang="sk-SK" b="1" dirty="0" smtClean="0"/>
          </a:p>
          <a:p>
            <a:endParaRPr lang="sk-SK" dirty="0" smtClean="0"/>
          </a:p>
          <a:p>
            <a:r>
              <a:rPr lang="sk-SK" b="1" dirty="0" smtClean="0"/>
              <a:t>VYHLÁŠKA § 8a Prechodné ustanovenia k úpravám účinným od 1. júna 2025</a:t>
            </a:r>
          </a:p>
          <a:p>
            <a:r>
              <a:rPr lang="sk-SK" dirty="0" smtClean="0"/>
              <a:t>(1) Ciachy a iné povolené označenia zaregistrované do 31. mája 2025 sa považujú za ciachy a iné povolené označenia, ak obsahujú znaky a údaje podľa § 4 v znení účinnom od 1. júna 2025.</a:t>
            </a:r>
          </a:p>
          <a:p>
            <a:r>
              <a:rPr lang="sk-SK" dirty="0" smtClean="0"/>
              <a:t>(2) </a:t>
            </a:r>
            <a:r>
              <a:rPr lang="sk-SK" b="1" dirty="0" smtClean="0"/>
              <a:t>Ciachy a iné povolené označenia zaregistrované do 31. mája 2025, ktoré neobsahujú znaky a údaje podľa § 4 v znení účinnom od 1. júna 2025, strácajú platnosť 31. decembra 2025.“.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48689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účinnosť od 01.06.2025</a:t>
            </a:r>
          </a:p>
          <a:p>
            <a:endParaRPr lang="sk-SK" dirty="0" smtClean="0"/>
          </a:p>
          <a:p>
            <a:r>
              <a:rPr lang="sk-SK" b="1" dirty="0" smtClean="0"/>
              <a:t>VYHLÁŠKA § 8a Prechodné ustanovenia k úpravám účinným od 1. júna 2025</a:t>
            </a:r>
          </a:p>
          <a:p>
            <a:r>
              <a:rPr lang="sk-SK" dirty="0" smtClean="0"/>
              <a:t>(1) Ciachy a iné povolené označenia zaregistrované do 31. mája 2025 sa považujú za ciachy a iné povolené označenia, ak obsahujú znaky a údaje podľa § 4 v znení účinnom od 1. júna 2025.</a:t>
            </a:r>
          </a:p>
          <a:p>
            <a:r>
              <a:rPr lang="sk-SK" dirty="0" smtClean="0"/>
              <a:t>(2) </a:t>
            </a:r>
            <a:r>
              <a:rPr lang="sk-SK" b="1" dirty="0" smtClean="0"/>
              <a:t>Ciachy a iné povolené označenia zaregistrované do 31. mája 2025, ktoré neobsahujú znaky a údaje podľa § 4 v znení účinnom od 1. júna 2025, strácajú platnosť 31. decembra 2025.“.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77002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účinnosť od 01.06.2025</a:t>
            </a:r>
          </a:p>
          <a:p>
            <a:endParaRPr lang="sk-SK" dirty="0" smtClean="0"/>
          </a:p>
          <a:p>
            <a:r>
              <a:rPr lang="sk-SK" b="1" dirty="0" smtClean="0"/>
              <a:t>VYHLÁŠKA § 8a Prechodné ustanovenia k úpravám účinným od 1. júna 2025</a:t>
            </a:r>
          </a:p>
          <a:p>
            <a:r>
              <a:rPr lang="sk-SK" dirty="0" smtClean="0"/>
              <a:t>(1) Ciachy a iné povolené označenia zaregistrované do 31. mája 2025 sa považujú za ciachy a iné povolené označenia, ak obsahujú znaky a údaje podľa § 4 v znení účinnom od 1. júna 2025.</a:t>
            </a:r>
          </a:p>
          <a:p>
            <a:r>
              <a:rPr lang="sk-SK" dirty="0" smtClean="0"/>
              <a:t>(2) </a:t>
            </a:r>
            <a:r>
              <a:rPr lang="sk-SK" b="1" dirty="0" smtClean="0"/>
              <a:t>Ciachy a iné povolené označenia zaregistrované do 31. mája 2025, ktoré neobsahujú znaky a údaje podľa § 4 v znení účinnom od 1. júna 2025, strácajú platnosť 31. decembra 2025.“.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59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901579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účinnosť od 01.06.2025</a:t>
            </a:r>
          </a:p>
          <a:p>
            <a:endParaRPr lang="sk-SK" dirty="0" smtClean="0"/>
          </a:p>
          <a:p>
            <a:r>
              <a:rPr lang="sk-SK" b="1" dirty="0" smtClean="0"/>
              <a:t>VYHLÁŠKA § 8a Prechodné ustanovenia k úpravám účinným od 1. júna 2025</a:t>
            </a:r>
          </a:p>
          <a:p>
            <a:r>
              <a:rPr lang="sk-SK" dirty="0" smtClean="0"/>
              <a:t>(1) Ciachy a iné povolené označenia zaregistrované do 31. mája 2025 sa považujú za ciachy a iné povolené označenia, ak obsahujú znaky a údaje podľa § 4 v znení účinnom od 1. júna 2025.</a:t>
            </a:r>
          </a:p>
          <a:p>
            <a:r>
              <a:rPr lang="sk-SK" dirty="0" smtClean="0"/>
              <a:t>(2) </a:t>
            </a:r>
            <a:r>
              <a:rPr lang="sk-SK" b="1" dirty="0" smtClean="0"/>
              <a:t>Ciachy a iné povolené označenia zaregistrované do 31. mája 2025, ktoré neobsahujú znaky a údaje podľa § 4 v znení účinnom od 1. júna 2025, strácajú platnosť 31. decembra 2025.“.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16528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Obrázok zo Zelenej</a:t>
            </a:r>
            <a:r>
              <a:rPr lang="sk-SK" baseline="0" dirty="0" smtClean="0"/>
              <a:t> správy LH, </a:t>
            </a:r>
            <a:r>
              <a:rPr lang="sk-SK" b="1" baseline="0" dirty="0" smtClean="0"/>
              <a:t>stav z roku 2022</a:t>
            </a:r>
          </a:p>
          <a:p>
            <a:endParaRPr lang="sk-SK" b="1" baseline="0" dirty="0" smtClean="0"/>
          </a:p>
          <a:p>
            <a:r>
              <a:rPr lang="sk-SK" b="1" baseline="0" dirty="0" smtClean="0"/>
              <a:t>NATURA 2000  - 955 tis. ha porastovej plochy – 47 % z výmery lesných pozemkov SR</a:t>
            </a:r>
          </a:p>
          <a:p>
            <a:r>
              <a:rPr lang="sk-SK" baseline="0" dirty="0" smtClean="0"/>
              <a:t>Výmera lesných pozemkov 2 027 tis. ha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714897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Ide o</a:t>
            </a:r>
            <a:r>
              <a:rPr lang="sk-SK" b="1" baseline="0" dirty="0" smtClean="0"/>
              <a:t> zabezpečenie uplatňovania Európskej smernice o biotopoch</a:t>
            </a:r>
            <a:endParaRPr lang="sk-SK" b="1" dirty="0" smtClean="0"/>
          </a:p>
          <a:p>
            <a:endParaRPr lang="sk-SK" dirty="0" smtClean="0"/>
          </a:p>
          <a:p>
            <a:r>
              <a:rPr lang="sk-SK" dirty="0" smtClean="0"/>
              <a:t>**</a:t>
            </a:r>
            <a:r>
              <a:rPr lang="sk-SK" baseline="0" dirty="0" smtClean="0"/>
              <a:t> - odkaz 54b) - § 28 ods. 5 zák. č. 543/2002 Z. z. - </a:t>
            </a:r>
            <a:r>
              <a:rPr lang="sk-SK" b="1" dirty="0" smtClean="0"/>
              <a:t>Akýkoľvek plán, program64b) alebo projekt64c</a:t>
            </a:r>
            <a:r>
              <a:rPr lang="sk-SK" dirty="0" smtClean="0"/>
              <a:t>) (ďalej len „plán alebo projekt“), </a:t>
            </a:r>
            <a:r>
              <a:rPr lang="sk-SK" b="1" dirty="0" smtClean="0"/>
              <a:t>ktorý môže mať pravdepodobne </a:t>
            </a:r>
            <a:r>
              <a:rPr lang="sk-SK" dirty="0" smtClean="0"/>
              <a:t>samostatne alebo v kombinácii s iným plánom alebo projektom </a:t>
            </a:r>
            <a:r>
              <a:rPr lang="sk-SK" b="1" dirty="0" smtClean="0"/>
              <a:t>na územie európskej sústavy chránených území významný vplyv</a:t>
            </a:r>
            <a:r>
              <a:rPr lang="sk-SK" dirty="0" smtClean="0"/>
              <a:t>, </a:t>
            </a:r>
            <a:r>
              <a:rPr lang="sk-SK" b="1" u="sng" dirty="0" smtClean="0"/>
              <a:t>nemožno </a:t>
            </a:r>
            <a:r>
              <a:rPr lang="sk-SK" dirty="0" smtClean="0"/>
              <a:t>podľa tohto zákona alebo osobitných predpisov </a:t>
            </a:r>
            <a:r>
              <a:rPr lang="sk-SK" b="1" dirty="0" smtClean="0"/>
              <a:t>schváliť, povoliť alebo odsúhlasiť </a:t>
            </a:r>
            <a:r>
              <a:rPr lang="sk-SK" dirty="0" smtClean="0"/>
              <a:t>(ďalej len „schváliť alebo povoliť“), </a:t>
            </a:r>
            <a:r>
              <a:rPr lang="sk-SK" b="1" dirty="0" smtClean="0"/>
              <a:t>ak nebol predmetom primeraného hodnotenia vplyvov na územie európskej sústavy </a:t>
            </a:r>
            <a:r>
              <a:rPr lang="sk-SK" dirty="0" smtClean="0"/>
              <a:t>chránených území z hľadiska cieľov jeho ochrany (ďalej len „primerané hodnotenie vplyvov“) </a:t>
            </a:r>
            <a:r>
              <a:rPr lang="sk-SK" b="1" dirty="0" smtClean="0"/>
              <a:t>a nebolo preukázané, že nebude mať nepriaznivý vplyv na integritu tohto územia z hľadiska cieľov jeho ochrany (</a:t>
            </a:r>
            <a:r>
              <a:rPr lang="sk-SK" dirty="0" smtClean="0"/>
              <a:t>ďalej len „nepriaznivý vplyv na integritu územia“); ustanovenie odseku 11 týmto nie je dotknuté.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213511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Odkaz 54a)</a:t>
            </a:r>
            <a:r>
              <a:rPr lang="sk-SK" baseline="0" dirty="0" smtClean="0"/>
              <a:t> - § 28 ods. 7 tretia veta zákona č. 543/2002 Z. z.  - </a:t>
            </a:r>
            <a:r>
              <a:rPr lang="sk-SK" dirty="0" smtClean="0"/>
              <a:t>Orgán ochrany prírody posudzuje návrh plánu alebo projektu z hľadiska možnosti jeho významného vplyvu na územie európskej sústavy chránených území a vydáva k nemu odborné stanovisko. Orgán ochrany prírody vydáva odborné stanovisko k návrhu plánu alebo projektu z vlastného podnetu alebo na základe žiadosti navrhovateľa. </a:t>
            </a:r>
            <a:r>
              <a:rPr lang="sk-SK" b="1" dirty="0" smtClean="0"/>
              <a:t>Ak orgán ochrany prírody vydáva záväzné stanovisko k návrhu programu starostlivosti o lesy podľa § 9 ods. 1 písm. m), ktorý sa vzťahuje na územie európskej sústavy chránených území, odborné stanovisko je jeho súčasťou.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94896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Odkaz 54a)</a:t>
            </a:r>
            <a:r>
              <a:rPr lang="sk-SK" baseline="0" dirty="0" smtClean="0"/>
              <a:t> - § 28 ods. 7 tretia veta zákona č. 543/2002 Z. z.  - </a:t>
            </a:r>
            <a:r>
              <a:rPr lang="sk-SK" dirty="0" smtClean="0"/>
              <a:t>Orgán ochrany prírody posudzuje návrh plánu alebo projektu z hľadiska možnosti jeho významného vplyvu na územie európskej sústavy chránených území a vydáva k nemu odborné stanovisko. Orgán ochrany prírody vydáva odborné stanovisko k návrhu plánu alebo projektu z vlastného podnetu alebo na základe žiadosti navrhovateľa. </a:t>
            </a:r>
            <a:r>
              <a:rPr lang="sk-SK" b="1" dirty="0" smtClean="0"/>
              <a:t>Ak orgán ochrany prírody vydáva záväzné stanovisko k návrhu programu starostlivosti o lesy podľa § 9 ods. 1 písm. m), ktorý sa vzťahuje na územie európskej sústavy chránených území, odborné stanovisko je jeho súčasťou.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58837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Odkaz 54a)</a:t>
            </a:r>
            <a:r>
              <a:rPr lang="sk-SK" baseline="0" dirty="0" smtClean="0"/>
              <a:t> - § 28 ods. 7 tretia veta zákona č. 543/2002 Z. z.  - </a:t>
            </a:r>
            <a:r>
              <a:rPr lang="sk-SK" dirty="0" smtClean="0"/>
              <a:t>Orgán ochrany prírody posudzuje návrh plánu alebo projektu z hľadiska možnosti jeho významného vplyvu na územie európskej sústavy chránených území a vydáva k nemu odborné stanovisko. Orgán ochrany prírody vydáva odborné stanovisko k návrhu plánu alebo projektu z vlastného podnetu alebo na základe žiadosti navrhovateľa. </a:t>
            </a:r>
            <a:r>
              <a:rPr lang="sk-SK" b="1" dirty="0" smtClean="0"/>
              <a:t>Ak orgán ochrany prírody vydáva záväzné stanovisko k návrhu programu starostlivosti o lesy podľa § 9 ods. 1 písm. m), ktorý sa vzťahuje na územie európskej sústavy chránených území, odborné stanovisko je jeho súčasťou.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69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472842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*) – pri PSL s RZP 2015 – 2019 v územiach</a:t>
            </a:r>
            <a:r>
              <a:rPr lang="sk-SK" baseline="0" dirty="0" smtClean="0"/>
              <a:t> NATURA 2000 sa môže stať, že tieto PSL nemajú príslušné posúdenie, či hospodárske opatrenia  v týchto PSL nemajú negatívny vplyv na územia NATURA 2000 a to aj napriek tomu, že po novele zákona o ochrane prírody a krajiny k 01.01.2020 mali organizácie ochrany prírody takéto posúdenie vykonať </a:t>
            </a:r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* Odkaz</a:t>
            </a:r>
            <a:r>
              <a:rPr lang="sk-SK" baseline="0" dirty="0" smtClean="0"/>
              <a:t> 54a) na § 28 ods. 7 tretia veta zák. 543/2002 Z. z. - </a:t>
            </a:r>
          </a:p>
          <a:p>
            <a:r>
              <a:rPr lang="sk-SK" baseline="0" dirty="0" smtClean="0"/>
              <a:t>Orgán ochrany prírody posudzuje návrh plánu alebo projektu z hľadiska možnosti jeho významného vplyvu na územie európskej sústavy chránených území a vydáva k nemu odborné stanovisko. Orgán ochrany prírody vydáva odborné stanovisko k návrhu plánu alebo projektu z vlastného podnetu alebo na základe žiadosti navrhovateľa. </a:t>
            </a:r>
            <a:r>
              <a:rPr lang="sk-SK" b="1" baseline="0" dirty="0" smtClean="0"/>
              <a:t>Ak orgán ochrany prírody vydáva záväzné stanovisko k návrhu programu starostlivosti o lesy podľa § 9 ods. 1 písm. m), ktorý sa vzťahuje na územie európskej sústavy chránených území, odborné stanovisko je jeho súčasťou.</a:t>
            </a:r>
            <a:endParaRPr lang="sk-SK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026910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**</a:t>
            </a:r>
            <a:r>
              <a:rPr lang="sk-SK" baseline="0" dirty="0" smtClean="0"/>
              <a:t> - odkaz 54b) - § 28 ods. 5 zák. č. 543/2002 Z. z. - </a:t>
            </a:r>
            <a:r>
              <a:rPr lang="sk-SK" b="1" dirty="0" smtClean="0"/>
              <a:t>Akýkoľvek plán, program64b) alebo projekt64c</a:t>
            </a:r>
            <a:r>
              <a:rPr lang="sk-SK" dirty="0" smtClean="0"/>
              <a:t>) (ďalej len „plán alebo projekt“), </a:t>
            </a:r>
            <a:r>
              <a:rPr lang="sk-SK" b="1" dirty="0" smtClean="0"/>
              <a:t>ktorý môže mať pravdepodobne </a:t>
            </a:r>
            <a:r>
              <a:rPr lang="sk-SK" dirty="0" smtClean="0"/>
              <a:t>samostatne alebo v kombinácii s iným plánom alebo projektom </a:t>
            </a:r>
            <a:r>
              <a:rPr lang="sk-SK" b="1" dirty="0" smtClean="0"/>
              <a:t>na územie európskej sústavy chránených území významný vplyv</a:t>
            </a:r>
            <a:r>
              <a:rPr lang="sk-SK" dirty="0" smtClean="0"/>
              <a:t>, </a:t>
            </a:r>
            <a:r>
              <a:rPr lang="sk-SK" b="1" u="sng" dirty="0" smtClean="0"/>
              <a:t>nemožno </a:t>
            </a:r>
            <a:r>
              <a:rPr lang="sk-SK" dirty="0" smtClean="0"/>
              <a:t>podľa tohto zákona alebo osobitných predpisov </a:t>
            </a:r>
            <a:r>
              <a:rPr lang="sk-SK" b="1" dirty="0" smtClean="0"/>
              <a:t>schváliť, povoliť alebo odsúhlasiť </a:t>
            </a:r>
            <a:r>
              <a:rPr lang="sk-SK" dirty="0" smtClean="0"/>
              <a:t>(ďalej len „schváliť alebo povoliť“), </a:t>
            </a:r>
            <a:r>
              <a:rPr lang="sk-SK" b="1" dirty="0" smtClean="0"/>
              <a:t>ak nebol predmetom primeraného hodnotenia vplyvov na územie európskej sústavy </a:t>
            </a:r>
            <a:r>
              <a:rPr lang="sk-SK" dirty="0" smtClean="0"/>
              <a:t>chránených území z hľadiska cieľov jeho ochrany (ďalej len „primerané hodnotenie vplyvov“) </a:t>
            </a:r>
            <a:r>
              <a:rPr lang="sk-SK" b="1" dirty="0" smtClean="0"/>
              <a:t>a nebolo preukázané, že nebude mať nepriaznivý vplyv na integritu tohto územia z hľadiska cieľov jeho ochrany (</a:t>
            </a:r>
            <a:r>
              <a:rPr lang="sk-SK" dirty="0" smtClean="0"/>
              <a:t>ďalej len „nepriaznivý vplyv na integritu územia“); ustanovenie odseku 11 týmto nie je dotknuté.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128291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Funguje</a:t>
            </a:r>
            <a:r>
              <a:rPr lang="sk-SK" baseline="0" dirty="0" smtClean="0"/>
              <a:t> ak mám prihlasovanie práva a po prihlásení ak sa zapnú príslušné vrstvy...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364280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268565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.... Toto sa deje v procese vyhotovenia</a:t>
            </a:r>
            <a:r>
              <a:rPr lang="sk-SK" baseline="0" dirty="0" smtClean="0"/>
              <a:t> PSL,</a:t>
            </a:r>
            <a:endParaRPr lang="sk-SK" dirty="0" smtClean="0"/>
          </a:p>
          <a:p>
            <a:r>
              <a:rPr lang="sk-SK" dirty="0" smtClean="0"/>
              <a:t>Prvý krát sa uplatní v roku 2026</a:t>
            </a:r>
          </a:p>
          <a:p>
            <a:r>
              <a:rPr lang="sk-SK" dirty="0" smtClean="0"/>
              <a:t>Navrhovanými bodmi sa upravujú postupy týkajúce sa postupov uplatňovania osobitného režimu hospodárenia a vyhlasovania kategórie lesov v stanovených prípadoch, kedy ich bude možné vyhlasovať v rámci schválenia PSL obdobne, ako je to v prípade vyhlasovania kategórie lesov osobitného určenia. </a:t>
            </a:r>
          </a:p>
          <a:p>
            <a:r>
              <a:rPr lang="sk-SK" b="1" dirty="0" smtClean="0"/>
              <a:t>Tým sa odstráni najmä súčasný stav neakceptovania zákonných postupov zo strany organizácií a následne orgánov ochrany prírody, ktoré nežiadajú o vyhlasovanie lesov osobitného určenia v zákonných lehotách, osobitný režim hospodárenia však presadia prostredníctvom záväzných stanovísk k schváleniu PSL. Tým vzniká nesúlad medzi skutočným spôsobom zabezpečovania starostlivosti o lesy a kategóriou lesa</a:t>
            </a:r>
            <a:r>
              <a:rPr lang="sk-SK" dirty="0" smtClean="0"/>
              <a:t>, keď narastá podiel hospodárskych lesov napriek nárastu chránených území s osobitnými požiadavkami na zabezpečovanie starostlivosti o lesy. </a:t>
            </a: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26294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aseline="0" dirty="0" smtClean="0"/>
              <a:t>Ide o novo doplnené znenie § 16 </a:t>
            </a:r>
            <a:r>
              <a:rPr lang="sk-SK" baseline="0" dirty="0" err="1" smtClean="0"/>
              <a:t>ods</a:t>
            </a:r>
            <a:r>
              <a:rPr lang="sk-SK" baseline="0" dirty="0" smtClean="0"/>
              <a:t>,. 8</a:t>
            </a:r>
          </a:p>
          <a:p>
            <a:endParaRPr lang="sk-SK" baseline="0" dirty="0" smtClean="0"/>
          </a:p>
          <a:p>
            <a:r>
              <a:rPr lang="sk-SK" baseline="0" dirty="0" smtClean="0"/>
              <a:t>platilo aj doteraz - </a:t>
            </a:r>
            <a:r>
              <a:rPr lang="sk-SK" dirty="0" smtClean="0"/>
              <a:t>§</a:t>
            </a:r>
            <a:r>
              <a:rPr lang="sk-SK" baseline="0" dirty="0" smtClean="0"/>
              <a:t> 14 ods. 3  návrh na vyhlásenie lesov osobitného prostredia organizáciou ochrany prírody –  klasický  - doterajší postup vyhlásenia lesov osobitného určenia</a:t>
            </a:r>
          </a:p>
          <a:p>
            <a:r>
              <a:rPr lang="sk-SK" baseline="0" dirty="0" smtClean="0"/>
              <a:t>NOVÉ - § 14 ods. 4 návrh len k Natura 2000  k vyhláseniu lesov </a:t>
            </a:r>
            <a:r>
              <a:rPr lang="sk-SK" baseline="0" dirty="0" err="1" smtClean="0"/>
              <a:t>osobit</a:t>
            </a:r>
            <a:r>
              <a:rPr lang="sk-SK" baseline="0" dirty="0" smtClean="0"/>
              <a:t>. určenia  - podáva orgán ochrany prírody po posúdení KZSL – vyhlásenie lesov </a:t>
            </a:r>
            <a:r>
              <a:rPr lang="sk-SK" baseline="0" dirty="0" err="1" smtClean="0"/>
              <a:t>osobit</a:t>
            </a:r>
            <a:r>
              <a:rPr lang="sk-SK" baseline="0" dirty="0" smtClean="0"/>
              <a:t>. Určenia pri schvaľovaní PSL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14270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Lesy osobitného určenia musia byť vyhlásené do predloženia správy podľa odseku 6, inak sa v konaní o vyhotovení programu starostlivosti táto kategória lesa nezohľadňuje</a:t>
            </a:r>
            <a:r>
              <a:rPr lang="sk-SK" b="1" dirty="0" smtClean="0"/>
              <a:t>; to neplatí, ak ide o vyhlasovanie lesov osobitného určenia podľa § 16 ods. 8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r>
              <a:rPr lang="sk-SK" dirty="0" smtClean="0"/>
              <a:t>... Vo vzťahu k modelom</a:t>
            </a:r>
            <a:r>
              <a:rPr lang="sk-SK" baseline="0" dirty="0" smtClean="0"/>
              <a:t> hospodárenia - § 14 ods. 3 (nezmenený) </a:t>
            </a:r>
            <a:r>
              <a:rPr lang="sk-SK" dirty="0" smtClean="0"/>
              <a:t>Ak sa lesy osobitného určenia  v chránených územiach</a:t>
            </a:r>
            <a:r>
              <a:rPr lang="sk-SK" baseline="0" dirty="0" smtClean="0"/>
              <a:t> </a:t>
            </a:r>
            <a:r>
              <a:rPr lang="sk-SK" dirty="0" smtClean="0"/>
              <a:t>vyhlasujú vo verejnom záujme, návrh osobitného režimu hospodárenia sa vyhotovuje v rámci komplexného zisťovania stavu lesa [§ 38 ods. 2 písm. b)] vykonaného v súčinnosti so žiadateľom alebo organizáciou ochrany prírody 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93243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800" b="1" dirty="0" smtClean="0"/>
              <a:t>POĎAKOVANIE kolegom z ISLH</a:t>
            </a:r>
          </a:p>
          <a:p>
            <a:r>
              <a:rPr lang="sk-SK" sz="1800" b="1" dirty="0" smtClean="0"/>
              <a:t>Jesenné</a:t>
            </a:r>
            <a:r>
              <a:rPr lang="sk-SK" sz="1800" b="1" baseline="0" dirty="0" smtClean="0"/>
              <a:t> vzdelávanie</a:t>
            </a:r>
            <a:endParaRPr lang="sk-SK" sz="1800" b="1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2C790-F148-4A65-A6FA-7C80172DBAC1}" type="slidenum">
              <a:rPr lang="sk-SK" smtClean="0"/>
              <a:t>79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9561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B16E-201B-44FD-9CE6-95DC6498914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2698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41183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BC608-261A-4ACB-87B1-04CA34DC740B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9870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D2BD-1D55-49BA-BBDA-4BB607A7FDD8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60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141B-BCFF-4745-9FB6-32520B41302B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9930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5F52-0B1A-42CF-A917-2C68805F2738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451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DCE0-CFEE-414E-8EC0-960943DF8CB3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4031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9F20-BDE8-4657-8E0C-DC37C2F87362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9478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32B0-1CE1-4E54-A2CF-9988BCC691FD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0000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3140466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513926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1477405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052354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205958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0E49A-F16C-428F-84F8-FAA2D12C6849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78213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C4F5-D263-40C0-A1E8-3A55DFE62AC7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580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298B5-F7A8-4F7A-9341-3B6339410AEE}" type="datetime1">
              <a:rPr lang="sk-SK" smtClean="0"/>
              <a:t>9. 6. 2025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Školenie OLH, právne predpisy LH, november 2020</a:t>
            </a:r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364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48933" y="3266982"/>
            <a:ext cx="6268824" cy="1990818"/>
          </a:xfrm>
        </p:spPr>
        <p:txBody>
          <a:bodyPr>
            <a:normAutofit/>
          </a:bodyPr>
          <a:lstStyle/>
          <a:p>
            <a:r>
              <a:rPr lang="sk-SK" sz="2700" cap="none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Novela zákona o lesoch od 1. júna 2025</a:t>
            </a:r>
            <a:endParaRPr lang="sk-SK" sz="2700" cap="none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942416" y="3110846"/>
            <a:ext cx="6600451" cy="2792818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Informačný seminár k novele</a:t>
            </a:r>
          </a:p>
          <a:p>
            <a:r>
              <a:rPr lang="sk-SK" sz="2800" b="1" dirty="0" smtClean="0"/>
              <a:t>zákona o lesoch po 1. júni 2025</a:t>
            </a:r>
          </a:p>
          <a:p>
            <a:endParaRPr lang="sk-SK" sz="2800" b="1" dirty="0" smtClean="0"/>
          </a:p>
          <a:p>
            <a:r>
              <a:rPr lang="sk-SK" sz="2400" dirty="0" smtClean="0"/>
              <a:t>                          MPRV </a:t>
            </a:r>
            <a:r>
              <a:rPr lang="sk-SK" sz="2400" dirty="0"/>
              <a:t>SR, </a:t>
            </a:r>
            <a:r>
              <a:rPr lang="sk-SK" sz="2400" dirty="0" smtClean="0"/>
              <a:t>Zvolen</a:t>
            </a:r>
            <a:r>
              <a:rPr lang="sk-SK" sz="2400" dirty="0"/>
              <a:t>, </a:t>
            </a:r>
            <a:r>
              <a:rPr lang="sk-SK" sz="2400" dirty="0" smtClean="0"/>
              <a:t>10 jún 2025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154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93055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Zákon č. 81/2025 Z. </a:t>
            </a:r>
            <a:r>
              <a:rPr lang="sk-SK" b="1" dirty="0"/>
              <a:t>z.</a:t>
            </a:r>
            <a:br>
              <a:rPr lang="sk-SK" b="1" dirty="0"/>
            </a:br>
            <a:r>
              <a:rPr lang="sk-SK" sz="2400" dirty="0"/>
              <a:t>ktorým sa zabezpečuje vykonávanie niektorých opatrení </a:t>
            </a:r>
            <a:r>
              <a:rPr lang="sk-SK" sz="2400" dirty="0" smtClean="0"/>
              <a:t>EÚ </a:t>
            </a:r>
            <a:r>
              <a:rPr lang="sk-SK" sz="2400" dirty="0"/>
              <a:t>na zmiernenie globálneho odlesňovania </a:t>
            </a:r>
            <a:r>
              <a:rPr lang="sk-SK" sz="2400" u="sng" dirty="0"/>
              <a:t>a ktorým sa menia a dopĺňajú niektoré zákony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2639505"/>
            <a:ext cx="7117238" cy="39592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endParaRPr lang="sk-SK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159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93055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Zákon č. 81/2025 Z. </a:t>
            </a:r>
            <a:r>
              <a:rPr lang="sk-SK" b="1" dirty="0"/>
              <a:t>z.</a:t>
            </a:r>
            <a:br>
              <a:rPr lang="sk-SK" b="1" dirty="0"/>
            </a:br>
            <a:r>
              <a:rPr lang="sk-SK" sz="2400" dirty="0"/>
              <a:t>ktorým sa zabezpečuje vykonávanie niektorých opatrení </a:t>
            </a:r>
            <a:r>
              <a:rPr lang="sk-SK" sz="2400" dirty="0" smtClean="0"/>
              <a:t>EÚ </a:t>
            </a:r>
            <a:r>
              <a:rPr lang="sk-SK" sz="2400" dirty="0"/>
              <a:t>na zmiernenie globálneho odlesňovania </a:t>
            </a:r>
            <a:r>
              <a:rPr lang="sk-SK" sz="2400" u="sng" dirty="0"/>
              <a:t>a ktorým sa menia a dopĺňajú niektoré zákony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2639505"/>
            <a:ext cx="7117238" cy="39592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Vlastný „nový“ zákon č. 81/2025 Z. z. </a:t>
            </a:r>
            <a:r>
              <a:rPr lang="sk-SK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rieši </a:t>
            </a:r>
            <a:r>
              <a:rPr lang="sk-SK" sz="2000" u="sng" dirty="0">
                <a:latin typeface="Arial" panose="020B0604020202020204" pitchFamily="34" charset="0"/>
                <a:cs typeface="Arial" panose="020B0604020202020204" pitchFamily="34" charset="0"/>
              </a:rPr>
              <a:t>umiestnenie a sprístupnenie komodít, ktorými sú hovädzí dobytok, kakao, káva, palma olejná, kaučuk, sója a drevo, a príslušných výrobkov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, ktoré sú uvedené v osobitnom predpise, </a:t>
            </a:r>
            <a:r>
              <a:rPr lang="sk-SK" sz="2000" u="sng" dirty="0">
                <a:latin typeface="Arial" panose="020B0604020202020204" pitchFamily="34" charset="0"/>
                <a:cs typeface="Arial" panose="020B0604020202020204" pitchFamily="34" charset="0"/>
              </a:rPr>
              <a:t>spojených s odlesňovaním a degradáciou lesov na trh </a:t>
            </a:r>
            <a:r>
              <a:rPr lang="sk-SK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EÚ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v oblasti ich vývozu, a zároveň rieši dovoz výrobkov z dreva z partnerských krajín v rámci trhu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EÚ  - </a:t>
            </a: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účinnosť </a:t>
            </a:r>
            <a:r>
              <a:rPr lang="sk-SK" sz="2000" b="1" dirty="0"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30.12.2025</a:t>
            </a:r>
          </a:p>
          <a:p>
            <a:pPr>
              <a:lnSpc>
                <a:spcPct val="120000"/>
              </a:lnSpc>
            </a:pPr>
            <a:r>
              <a:rPr lang="sk-SK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ruší zákon č. 113/2018 Z. z.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(od 30.12.2025), ale niektoré jeho ustanovenia sa budú uplatňovať do 30.12.2028</a:t>
            </a:r>
          </a:p>
          <a:p>
            <a:pPr marL="0" indent="0">
              <a:lnSpc>
                <a:spcPct val="120000"/>
              </a:lnSpc>
              <a:buNone/>
            </a:pPr>
            <a:endParaRPr lang="sk-SK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3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93055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Zákon č. 81/2025 Z. </a:t>
            </a:r>
            <a:r>
              <a:rPr lang="sk-SK" b="1" dirty="0"/>
              <a:t>z.</a:t>
            </a:r>
            <a:br>
              <a:rPr lang="sk-SK" b="1" dirty="0"/>
            </a:br>
            <a:r>
              <a:rPr lang="sk-SK" sz="2400" dirty="0"/>
              <a:t>ktorým sa zabezpečuje vykonávanie niektorých opatrení </a:t>
            </a:r>
            <a:r>
              <a:rPr lang="sk-SK" sz="2400" dirty="0" smtClean="0"/>
              <a:t>EÚ </a:t>
            </a:r>
            <a:r>
              <a:rPr lang="sk-SK" sz="2400" dirty="0"/>
              <a:t>na zmiernenie globálneho odlesňovania </a:t>
            </a:r>
            <a:r>
              <a:rPr lang="sk-SK" sz="2400" u="sng" dirty="0"/>
              <a:t>a ktorým sa menia a dopĺňajú niektoré zákony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7143" y="2639505"/>
            <a:ext cx="7007258" cy="3959257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Vlastný „nový“ zákon č. 81/2025 Z. </a:t>
            </a:r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z.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</a:t>
            </a:r>
            <a:r>
              <a:rPr lang="sk-SK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zákona č. 113/2018 Z. z. o uvádzaní dreva </a:t>
            </a:r>
            <a:r>
              <a:rPr lang="sk-SK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výrobkov z dreva na vnútorný trh a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o...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sz="2000" dirty="0" err="1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Účinnosť od 01.06.2025 / 29.12.2025, ... zrušenie</a:t>
            </a: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0501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93055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Zákon č. 81/2025 Z. </a:t>
            </a:r>
            <a:r>
              <a:rPr lang="sk-SK" b="1" dirty="0"/>
              <a:t>z.</a:t>
            </a:r>
            <a:br>
              <a:rPr lang="sk-SK" b="1" dirty="0"/>
            </a:br>
            <a:r>
              <a:rPr lang="sk-SK" sz="2400" dirty="0"/>
              <a:t>ktorým sa zabezpečuje vykonávanie niektorých opatrení </a:t>
            </a:r>
            <a:r>
              <a:rPr lang="sk-SK" sz="2400" dirty="0" smtClean="0"/>
              <a:t>EÚ </a:t>
            </a:r>
            <a:r>
              <a:rPr lang="sk-SK" sz="2400" dirty="0"/>
              <a:t>na zmiernenie globálneho odlesňovania </a:t>
            </a:r>
            <a:r>
              <a:rPr lang="sk-SK" sz="2400" u="sng" dirty="0"/>
              <a:t>a ktorým sa menia a dopĺňajú niektoré zákony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36569" y="2639505"/>
            <a:ext cx="6997831" cy="3959257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Vlastný „nový“ zákon č. 81/2025 Z. z. </a:t>
            </a:r>
            <a:endParaRPr lang="sk-S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Novela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zákona č. 113/2018 Z. z. o uvádzaní </a:t>
            </a:r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dreva...</a:t>
            </a:r>
          </a:p>
          <a:p>
            <a:r>
              <a:rPr lang="sk-SK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zákona č. 543/2002 Z. z. o ochrane prírody       a krajiny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účinnosť od 01.06.2025</a:t>
            </a:r>
          </a:p>
          <a:p>
            <a:r>
              <a:rPr lang="sk-SK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zákona č. 97/2013 Z. z. o pozemkových spoločenstvách</a:t>
            </a:r>
            <a:r>
              <a:rPr lang="sk-SK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účinnosť od 01.06.2025</a:t>
            </a: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48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930554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Zákon č. 81/2025 Z. </a:t>
            </a:r>
            <a:r>
              <a:rPr lang="sk-SK" b="1" dirty="0"/>
              <a:t>z.</a:t>
            </a:r>
            <a:br>
              <a:rPr lang="sk-SK" b="1" dirty="0"/>
            </a:br>
            <a:r>
              <a:rPr lang="sk-SK" sz="2400" dirty="0"/>
              <a:t>ktorým sa zabezpečuje vykonávanie niektorých opatrení </a:t>
            </a:r>
            <a:r>
              <a:rPr lang="sk-SK" sz="2400" dirty="0" smtClean="0"/>
              <a:t>EÚ </a:t>
            </a:r>
            <a:r>
              <a:rPr lang="sk-SK" sz="2400" dirty="0"/>
              <a:t>na zmiernenie globálneho odlesňovania </a:t>
            </a:r>
            <a:r>
              <a:rPr lang="sk-SK" sz="2400" u="sng" dirty="0"/>
              <a:t>a ktorým sa menia a dopĺňajú niektoré zákony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7143" y="2639505"/>
            <a:ext cx="7007258" cy="3959257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Vlastný „nový“ zákon č. 81/2025 Z. z. </a:t>
            </a:r>
            <a:endParaRPr lang="sk-S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Novela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zákona č. 113/2018 Z. z. o uvádzaní </a:t>
            </a:r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dreva ...</a:t>
            </a:r>
          </a:p>
          <a:p>
            <a:r>
              <a:rPr lang="sk-SK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Novela zákona č. 543/2002 Z. z. o ochrane prírody a krajiny </a:t>
            </a:r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Novela zákona č. 97/2013 Z. z. o pozemkových spoločenstvách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sk-SK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</a:t>
            </a:r>
            <a:r>
              <a:rPr lang="sk-SK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zákona č. 326/2005 Z. z. o </a:t>
            </a:r>
            <a:r>
              <a:rPr lang="sk-SK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lesoch      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sz="2400" dirty="0" err="1">
                <a:latin typeface="Arial" panose="020B0604020202020204" pitchFamily="34" charset="0"/>
                <a:cs typeface="Arial" panose="020B0604020202020204" pitchFamily="34" charset="0"/>
              </a:rPr>
              <a:t>z.n.p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účinnosť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01.06.2025 / 30.12.2025 /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082142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>Novela zákona </a:t>
            </a:r>
            <a:r>
              <a:rPr lang="sk-SK" dirty="0" smtClean="0">
                <a:solidFill>
                  <a:srgbClr val="00B050"/>
                </a:solidFill>
              </a:rPr>
              <a:t>o </a:t>
            </a:r>
            <a:r>
              <a:rPr lang="sk-SK" dirty="0">
                <a:solidFill>
                  <a:srgbClr val="00B050"/>
                </a:solidFill>
              </a:rPr>
              <a:t>lesoch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2700" dirty="0" smtClean="0"/>
              <a:t>od </a:t>
            </a:r>
            <a:r>
              <a:rPr lang="sk-SK" sz="2700" dirty="0"/>
              <a:t>01.06.2025</a:t>
            </a:r>
            <a:br>
              <a:rPr lang="sk-SK" sz="2700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08289" y="1841369"/>
            <a:ext cx="7164371" cy="37776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sz="2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rieši tri samostatné odborné oblasti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 oblasti ťažby dreva,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Nová úprava súhlasu OLH na ťažbu a nová úprava preukazovania oprávnenia na vykonanie ťažby,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Limity a spôsob ohlásenia náhodnej ťažby / asanačnej ťažby (AŤ),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Zmeny v možnosti spracovania AŤ skôr ako 10 dní,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Vzťah AŤ k celkovému </a:t>
            </a:r>
            <a:r>
              <a:rPr lang="sk-SK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etátu</a:t>
            </a: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a k LHE,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Zmeny vo vykonávaní naliehavej ťažby,</a:t>
            </a: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02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082142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>Novela zákona </a:t>
            </a:r>
            <a:r>
              <a:rPr lang="sk-SK" dirty="0" smtClean="0">
                <a:solidFill>
                  <a:srgbClr val="00B050"/>
                </a:solidFill>
              </a:rPr>
              <a:t>o </a:t>
            </a:r>
            <a:r>
              <a:rPr lang="sk-SK" dirty="0">
                <a:solidFill>
                  <a:srgbClr val="00B050"/>
                </a:solidFill>
              </a:rPr>
              <a:t>lesoch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2700" dirty="0" smtClean="0"/>
              <a:t>od </a:t>
            </a:r>
            <a:r>
              <a:rPr lang="sk-SK" sz="2700" dirty="0"/>
              <a:t>01.06.2025</a:t>
            </a:r>
            <a:br>
              <a:rPr lang="sk-SK" sz="2700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7143" y="1841369"/>
            <a:ext cx="7277492" cy="45500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rieši tri samostatné odborné oblasti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 oblasti ťažby dreva </a:t>
            </a:r>
            <a:endParaRPr 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 ďalších oblastiach zákonnej úpravy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vedenia lesnej hospodárskej evidencie,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povinností a oprávnení OLH,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postupov pri uplatňovaní zvýšených nákladov pri ochrane lesa,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limitov pre kvalifikačný predpoklad na výkon ŠSLH,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doplnenie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oprávnení Vojenskej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polície,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ožnosť vyhotovenia PSL na kratšie obdobie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ďalšie úpravy zákona o lesoch</a:t>
            </a:r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68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082142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>Novela zákona </a:t>
            </a:r>
            <a:r>
              <a:rPr lang="sk-SK" dirty="0" smtClean="0">
                <a:solidFill>
                  <a:srgbClr val="00B050"/>
                </a:solidFill>
              </a:rPr>
              <a:t>o </a:t>
            </a:r>
            <a:r>
              <a:rPr lang="sk-SK" dirty="0">
                <a:solidFill>
                  <a:srgbClr val="00B050"/>
                </a:solidFill>
              </a:rPr>
              <a:t>lesoch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2700" dirty="0" smtClean="0"/>
              <a:t>od </a:t>
            </a:r>
            <a:r>
              <a:rPr lang="sk-SK" sz="2700" dirty="0"/>
              <a:t>01.06.2025</a:t>
            </a:r>
            <a:br>
              <a:rPr lang="sk-SK" sz="2700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841368"/>
            <a:ext cx="7286920" cy="4540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rieši tri samostatné odborné oblasti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 oblasti ťažby dreva </a:t>
            </a:r>
            <a:endParaRPr 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 ďalších oblastiach zákonnej úpravy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Zmeny vzájomne súvisiace s ochranou prírody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rozšírenie povinných náležitostí PSL,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meny vo vyhlasovaní lesov osobitného určenia,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úprava procesu vyhotovenia PSL,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osobitosti obhospodarovanie lesa v územiach európskej sústavy chránených území (Natura 2000),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úprava  účinnosti 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niektoré  ustanovenia sa vzťahujú    k PSL, ku ktorým bol „protokol“ vyhotovený po 1.1.2026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k-SK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sk-SK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936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727630-7228-4BF0-B536-A7AAA120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57935"/>
          </a:xfrm>
        </p:spPr>
        <p:txBody>
          <a:bodyPr>
            <a:normAutofit/>
          </a:bodyPr>
          <a:lstStyle/>
          <a:p>
            <a:pPr algn="ctr"/>
            <a:r>
              <a:rPr lang="sk-SK" dirty="0">
                <a:solidFill>
                  <a:srgbClr val="C00000"/>
                </a:solidFill>
              </a:rPr>
              <a:t>Zmeny v oblasti ťažby dreva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13" name="Zástupný objekt pre obsah 12">
            <a:extLst>
              <a:ext uri="{FF2B5EF4-FFF2-40B4-BE49-F238E27FC236}">
                <a16:creationId xmlns:a16="http://schemas.microsoft.com/office/drawing/2014/main" id="{07E56E2E-5361-4AB0-ABA0-D788F6A8352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08288" y="1630837"/>
            <a:ext cx="7410159" cy="49019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0070C0"/>
                </a:solidFill>
              </a:rPr>
              <a:t>Ťažba sa môže </a:t>
            </a:r>
            <a:r>
              <a:rPr lang="sk-SK" sz="2400" b="1" dirty="0" smtClean="0">
                <a:solidFill>
                  <a:srgbClr val="0070C0"/>
                </a:solidFill>
              </a:rPr>
              <a:t>vykonať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 smtClean="0"/>
              <a:t>po </a:t>
            </a:r>
            <a:r>
              <a:rPr lang="sk-SK" sz="2400" dirty="0"/>
              <a:t>vyznačení ťažby </a:t>
            </a:r>
            <a:endParaRPr lang="sk-SK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 smtClean="0"/>
              <a:t>a </a:t>
            </a:r>
            <a:r>
              <a:rPr lang="sk-SK" sz="2400" dirty="0"/>
              <a:t>na základe písomného súhlasu </a:t>
            </a:r>
            <a:r>
              <a:rPr lang="sk-SK" sz="2400" dirty="0" smtClean="0"/>
              <a:t>OLH </a:t>
            </a:r>
            <a:r>
              <a:rPr lang="sk-SK" sz="2400" dirty="0"/>
              <a:t>vydaného </a:t>
            </a:r>
            <a:r>
              <a:rPr lang="sk-SK" sz="2400" dirty="0" smtClean="0"/>
              <a:t>obhospodarovateľovi lesa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 smtClean="0"/>
              <a:t>...POZOR</a:t>
            </a:r>
          </a:p>
          <a:p>
            <a:pPr marL="0" indent="0">
              <a:buNone/>
            </a:pPr>
            <a:r>
              <a:rPr lang="sk-SK" sz="2400" dirty="0" smtClean="0"/>
              <a:t>	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8" name="Šípka: doprava 7">
            <a:extLst>
              <a:ext uri="{FF2B5EF4-FFF2-40B4-BE49-F238E27FC236}">
                <a16:creationId xmlns:a16="http://schemas.microsoft.com/office/drawing/2014/main" id="{BBD42AAD-A60C-47D3-8CEA-F7E88C49647D}"/>
              </a:ext>
            </a:extLst>
          </p:cNvPr>
          <p:cNvSpPr/>
          <p:nvPr/>
        </p:nvSpPr>
        <p:spPr>
          <a:xfrm>
            <a:off x="855134" y="3862918"/>
            <a:ext cx="34289" cy="34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35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7AA10C5-03E7-4D3B-B1F3-85E4A277B1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47" y="1935493"/>
            <a:ext cx="3196378" cy="3701205"/>
          </a:xfrm>
          <a:prstGeom prst="rect">
            <a:avLst/>
          </a:prstGeom>
        </p:spPr>
      </p:pic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F0433A07-DDDC-4C63-8D74-37124DCB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51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727630-7228-4BF0-B536-A7AAA120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57935"/>
          </a:xfrm>
        </p:spPr>
        <p:txBody>
          <a:bodyPr>
            <a:normAutofit/>
          </a:bodyPr>
          <a:lstStyle/>
          <a:p>
            <a:pPr algn="ctr"/>
            <a:r>
              <a:rPr lang="sk-SK" dirty="0">
                <a:solidFill>
                  <a:srgbClr val="C00000"/>
                </a:solidFill>
              </a:rPr>
              <a:t>Zmeny v oblasti ťažby dreva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13" name="Zástupný objekt pre obsah 12">
            <a:extLst>
              <a:ext uri="{FF2B5EF4-FFF2-40B4-BE49-F238E27FC236}">
                <a16:creationId xmlns:a16="http://schemas.microsoft.com/office/drawing/2014/main" id="{07E56E2E-5361-4AB0-ABA0-D788F6A8352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08288" y="1630837"/>
            <a:ext cx="7410159" cy="49019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0070C0"/>
                </a:solidFill>
              </a:rPr>
              <a:t>Ťažba sa môže </a:t>
            </a:r>
            <a:r>
              <a:rPr lang="sk-SK" sz="2400" b="1" dirty="0" smtClean="0">
                <a:solidFill>
                  <a:srgbClr val="0070C0"/>
                </a:solidFill>
              </a:rPr>
              <a:t>vykonať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 smtClean="0"/>
              <a:t>po </a:t>
            </a:r>
            <a:r>
              <a:rPr lang="sk-SK" sz="2400" dirty="0"/>
              <a:t>vyznačení ťažby </a:t>
            </a:r>
            <a:endParaRPr lang="sk-SK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 smtClean="0"/>
              <a:t>a </a:t>
            </a:r>
            <a:r>
              <a:rPr lang="sk-SK" sz="2400" dirty="0"/>
              <a:t>na základe písomného súhlasu </a:t>
            </a:r>
            <a:r>
              <a:rPr lang="sk-SK" sz="2400" dirty="0" smtClean="0"/>
              <a:t>OLH </a:t>
            </a:r>
            <a:r>
              <a:rPr lang="sk-SK" sz="2400" dirty="0"/>
              <a:t>vydaného </a:t>
            </a:r>
            <a:r>
              <a:rPr lang="sk-SK" sz="2400" dirty="0" smtClean="0"/>
              <a:t>obhospodarovateľovi lesa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b="1" dirty="0" smtClean="0"/>
              <a:t>POZOR - </a:t>
            </a:r>
            <a:r>
              <a:rPr lang="sk-SK" sz="2400" b="1" dirty="0" smtClean="0">
                <a:solidFill>
                  <a:srgbClr val="FF0000"/>
                </a:solidFill>
              </a:rPr>
              <a:t>ak </a:t>
            </a:r>
            <a:r>
              <a:rPr lang="sk-SK" sz="2400" b="1" dirty="0"/>
              <a:t>druhá veta alebo štvrtá veta </a:t>
            </a:r>
            <a:r>
              <a:rPr lang="sk-SK" sz="2400" b="1" dirty="0" smtClean="0"/>
              <a:t>§ 23 ods. 1 neustanovuje inak</a:t>
            </a:r>
          </a:p>
          <a:p>
            <a:pPr marL="0" indent="0">
              <a:buNone/>
            </a:pPr>
            <a:r>
              <a:rPr lang="sk-SK" sz="2400" dirty="0" smtClean="0"/>
              <a:t>	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8" name="Šípka: doprava 7">
            <a:extLst>
              <a:ext uri="{FF2B5EF4-FFF2-40B4-BE49-F238E27FC236}">
                <a16:creationId xmlns:a16="http://schemas.microsoft.com/office/drawing/2014/main" id="{BBD42AAD-A60C-47D3-8CEA-F7E88C49647D}"/>
              </a:ext>
            </a:extLst>
          </p:cNvPr>
          <p:cNvSpPr/>
          <p:nvPr/>
        </p:nvSpPr>
        <p:spPr>
          <a:xfrm>
            <a:off x="855134" y="3862918"/>
            <a:ext cx="34289" cy="34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35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7AA10C5-03E7-4D3B-B1F3-85E4A277B1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47" y="1935493"/>
            <a:ext cx="3196378" cy="3701205"/>
          </a:xfrm>
          <a:prstGeom prst="rect">
            <a:avLst/>
          </a:prstGeom>
        </p:spPr>
      </p:pic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F0433A07-DDDC-4C63-8D74-37124DCB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727630-7228-4BF0-B536-A7AAA120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>
                <a:solidFill>
                  <a:srgbClr val="C00000"/>
                </a:solidFill>
              </a:rPr>
              <a:t>Zmeny v oblasti ťažby dreva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 defTabSz="914400">
              <a:spcBef>
                <a:spcPts val="525"/>
              </a:spcBef>
              <a:buClr>
                <a:srgbClr val="DD8047"/>
              </a:buClr>
              <a:buSzPct val="60000"/>
              <a:buNone/>
            </a:pPr>
            <a:r>
              <a:rPr lang="sk-SK" sz="3200" dirty="0">
                <a:solidFill>
                  <a:prstClr val="black"/>
                </a:solidFill>
                <a:latin typeface="Tw Cen MT"/>
              </a:rPr>
              <a:t>Vyznačenie ťažby sa </a:t>
            </a:r>
            <a:r>
              <a:rPr lang="sk-SK" sz="3200" dirty="0">
                <a:solidFill>
                  <a:srgbClr val="FF0000"/>
                </a:solidFill>
                <a:latin typeface="Tw Cen MT"/>
              </a:rPr>
              <a:t>nevyžaduje pri výchove lesa</a:t>
            </a:r>
            <a:r>
              <a:rPr lang="sk-SK" sz="3200" dirty="0">
                <a:solidFill>
                  <a:prstClr val="black"/>
                </a:solidFill>
                <a:latin typeface="Tw Cen MT"/>
              </a:rPr>
              <a:t> v lesných porastoch s vekom </a:t>
            </a:r>
            <a:r>
              <a:rPr lang="sk-SK" sz="3200" dirty="0">
                <a:solidFill>
                  <a:srgbClr val="FF0000"/>
                </a:solidFill>
                <a:latin typeface="Tw Cen MT"/>
              </a:rPr>
              <a:t>do 50 rokov</a:t>
            </a:r>
            <a:r>
              <a:rPr lang="sk-SK" sz="3200" dirty="0">
                <a:solidFill>
                  <a:prstClr val="black"/>
                </a:solidFill>
                <a:latin typeface="Tw Cen MT"/>
              </a:rPr>
              <a:t>. 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F0433A07-DDDC-4C63-8D74-37124DCB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12</a:t>
            </a:fld>
            <a:endParaRPr lang="sk-SK"/>
          </a:p>
        </p:txBody>
      </p:sp>
      <p:sp>
        <p:nvSpPr>
          <p:cNvPr id="8" name="Šípka: doprava 7">
            <a:extLst>
              <a:ext uri="{FF2B5EF4-FFF2-40B4-BE49-F238E27FC236}">
                <a16:creationId xmlns:a16="http://schemas.microsoft.com/office/drawing/2014/main" id="{BBD42AAD-A60C-47D3-8CEA-F7E88C49647D}"/>
              </a:ext>
            </a:extLst>
          </p:cNvPr>
          <p:cNvSpPr/>
          <p:nvPr/>
        </p:nvSpPr>
        <p:spPr>
          <a:xfrm>
            <a:off x="855134" y="3862918"/>
            <a:ext cx="34289" cy="34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350"/>
          </a:p>
        </p:txBody>
      </p:sp>
      <p:pic>
        <p:nvPicPr>
          <p:cNvPr id="9" name="Zástupný objekt pre obsah 8">
            <a:extLst>
              <a:ext uri="{FF2B5EF4-FFF2-40B4-BE49-F238E27FC236}">
                <a16:creationId xmlns:a16="http://schemas.microsoft.com/office/drawing/2014/main" id="{57C72F27-ADD5-44DF-A960-72AB2EF7E6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29036" y="2136775"/>
            <a:ext cx="2825353" cy="376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100995"/>
          </a:xfrm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sk-SK" sz="3100" dirty="0">
                <a:solidFill>
                  <a:srgbClr val="FF0000"/>
                </a:solidFill>
                <a:ea typeface="+mn-ea"/>
                <a:cs typeface="+mn-cs"/>
              </a:rPr>
              <a:t>Písomný súhlas OLH </a:t>
            </a:r>
            <a:r>
              <a:rPr lang="sk-SK" sz="3100" dirty="0" smtClean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sk-SK" sz="3100" dirty="0" smtClean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sk-SK" sz="3100" dirty="0" smtClean="0">
                <a:solidFill>
                  <a:srgbClr val="FF0000"/>
                </a:solidFill>
                <a:ea typeface="+mn-ea"/>
                <a:cs typeface="+mn-cs"/>
              </a:rPr>
              <a:t>sa </a:t>
            </a:r>
            <a:r>
              <a:rPr lang="sk-SK" sz="3100" dirty="0">
                <a:solidFill>
                  <a:srgbClr val="FF0000"/>
                </a:solidFill>
                <a:ea typeface="+mn-ea"/>
                <a:cs typeface="+mn-cs"/>
              </a:rPr>
              <a:t>vyžaduje „LEN“ na vykonanie</a:t>
            </a:r>
            <a:r>
              <a:rPr lang="sk-SK" sz="2400" b="1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sk-SK" sz="2400" b="1" dirty="0">
                <a:solidFill>
                  <a:srgbClr val="FF0000"/>
                </a:solidFill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13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08289" y="1857080"/>
            <a:ext cx="7257759" cy="50009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asanačnej ťažby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861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71057"/>
          </a:xfrm>
        </p:spPr>
        <p:txBody>
          <a:bodyPr>
            <a:normAutofit fontScale="90000"/>
          </a:bodyPr>
          <a:lstStyle/>
          <a:p>
            <a:r>
              <a:rPr lang="sk-SK" sz="3100" dirty="0">
                <a:solidFill>
                  <a:srgbClr val="FF0000"/>
                </a:solidFill>
              </a:rPr>
              <a:t>Písomný súhlas OLH </a:t>
            </a:r>
            <a:br>
              <a:rPr lang="sk-SK" sz="3100" dirty="0">
                <a:solidFill>
                  <a:srgbClr val="FF0000"/>
                </a:solidFill>
              </a:rPr>
            </a:br>
            <a:r>
              <a:rPr lang="sk-SK" sz="3100" dirty="0">
                <a:solidFill>
                  <a:srgbClr val="FF0000"/>
                </a:solidFill>
              </a:rPr>
              <a:t>sa vyžaduje „LEN“ na vykonanie</a:t>
            </a:r>
            <a:r>
              <a:rPr lang="sk-SK" sz="2800" b="1" dirty="0">
                <a:solidFill>
                  <a:srgbClr val="FF0000"/>
                </a:solidFill>
              </a:rPr>
              <a:t/>
            </a:r>
            <a:br>
              <a:rPr lang="sk-SK" sz="2800" b="1" dirty="0">
                <a:solidFill>
                  <a:srgbClr val="FF0000"/>
                </a:solidFill>
              </a:rPr>
            </a:b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14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36568" y="1800520"/>
            <a:ext cx="7229479" cy="5057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asanačnej ťažby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 smtClean="0"/>
              <a:t>alebo </a:t>
            </a:r>
            <a:r>
              <a:rPr lang="sk-SK" sz="2400" b="1" dirty="0"/>
              <a:t>naliehavej ťažby v porastoch s vekom do 50 rokov</a:t>
            </a:r>
            <a:r>
              <a:rPr lang="sk-SK" sz="2400" dirty="0" smtClean="0"/>
              <a:t>, </a:t>
            </a:r>
            <a:r>
              <a:rPr lang="sk-SK" sz="2400" u="sng" dirty="0" smtClean="0"/>
              <a:t>ak </a:t>
            </a:r>
            <a:r>
              <a:rPr lang="sk-SK" sz="2400" u="sng" dirty="0"/>
              <a:t>sa ťažba vykoná v </a:t>
            </a:r>
            <a:r>
              <a:rPr lang="sk-SK" sz="2400" b="1" u="sng" dirty="0"/>
              <a:t>rozsahu presahujúcom </a:t>
            </a:r>
            <a:r>
              <a:rPr lang="sk-SK" sz="2400" u="sng" dirty="0"/>
              <a:t>objem ťažby odporučený na ťažbu </a:t>
            </a:r>
            <a:r>
              <a:rPr lang="sk-SK" sz="2400" b="1" u="sng" dirty="0" smtClean="0"/>
              <a:t>PSL o </a:t>
            </a:r>
            <a:r>
              <a:rPr lang="sk-SK" sz="2400" b="1" u="sng" dirty="0"/>
              <a:t>viac ako 20 % </a:t>
            </a:r>
            <a:endParaRPr lang="sk-SK" sz="2400" b="1" u="sng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...</a:t>
            </a:r>
          </a:p>
          <a:p>
            <a:pPr>
              <a:buFont typeface="Wingdings" panose="05000000000000000000" pitchFamily="2" charset="2"/>
              <a:buChar char="v"/>
            </a:pPr>
            <a:endParaRPr lang="sk-SK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97461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71057"/>
          </a:xfrm>
        </p:spPr>
        <p:txBody>
          <a:bodyPr>
            <a:normAutofit fontScale="90000"/>
          </a:bodyPr>
          <a:lstStyle/>
          <a:p>
            <a:r>
              <a:rPr lang="sk-SK" sz="3100" dirty="0">
                <a:solidFill>
                  <a:srgbClr val="FF0000"/>
                </a:solidFill>
              </a:rPr>
              <a:t>Písomný súhlas OLH </a:t>
            </a:r>
            <a:br>
              <a:rPr lang="sk-SK" sz="3100" dirty="0">
                <a:solidFill>
                  <a:srgbClr val="FF0000"/>
                </a:solidFill>
              </a:rPr>
            </a:br>
            <a:r>
              <a:rPr lang="sk-SK" sz="3100" dirty="0">
                <a:solidFill>
                  <a:srgbClr val="FF0000"/>
                </a:solidFill>
              </a:rPr>
              <a:t>sa vyžaduje „LEN“ na vykonanie</a:t>
            </a:r>
            <a:r>
              <a:rPr lang="sk-SK" sz="2800" b="1" dirty="0">
                <a:solidFill>
                  <a:srgbClr val="FF0000"/>
                </a:solidFill>
              </a:rPr>
              <a:t/>
            </a:r>
            <a:br>
              <a:rPr lang="sk-SK" sz="2800" b="1" dirty="0">
                <a:solidFill>
                  <a:srgbClr val="FF0000"/>
                </a:solidFill>
              </a:rPr>
            </a:b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15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36568" y="1800520"/>
            <a:ext cx="7229479" cy="5057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asanačnej ťažby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 smtClean="0"/>
              <a:t>alebo </a:t>
            </a:r>
            <a:r>
              <a:rPr lang="sk-SK" sz="2400" b="1" dirty="0"/>
              <a:t>naliehavej ťažby v porastoch s vekom do 50 rokov</a:t>
            </a:r>
            <a:r>
              <a:rPr lang="sk-SK" sz="2400" dirty="0" smtClean="0"/>
              <a:t>, </a:t>
            </a:r>
            <a:r>
              <a:rPr lang="sk-SK" sz="2400" u="sng" dirty="0" smtClean="0"/>
              <a:t>ak </a:t>
            </a:r>
            <a:r>
              <a:rPr lang="sk-SK" sz="2400" u="sng" dirty="0"/>
              <a:t>sa ťažba vykoná v </a:t>
            </a:r>
            <a:r>
              <a:rPr lang="sk-SK" sz="2400" b="1" u="sng" dirty="0"/>
              <a:t>rozsahu presahujúcom </a:t>
            </a:r>
            <a:r>
              <a:rPr lang="sk-SK" sz="2400" u="sng" dirty="0"/>
              <a:t>objem ťažby odporučený na ťažbu </a:t>
            </a:r>
            <a:r>
              <a:rPr lang="sk-SK" sz="2400" b="1" u="sng" dirty="0" smtClean="0"/>
              <a:t>PSL o </a:t>
            </a:r>
            <a:r>
              <a:rPr lang="sk-SK" sz="2400" b="1" u="sng" dirty="0"/>
              <a:t>viac ako 20 % </a:t>
            </a:r>
            <a:endParaRPr lang="sk-SK" sz="2400" b="1" u="sng" dirty="0" smtClean="0"/>
          </a:p>
          <a:p>
            <a:pPr lvl="0">
              <a:buClr>
                <a:srgbClr val="A53010"/>
              </a:buClr>
              <a:buFont typeface="Wingdings" panose="05000000000000000000" pitchFamily="2" charset="2"/>
              <a:buChar char="v"/>
            </a:pP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alebo ide o naliehavú ťažbu podľa odseku § 23 ods. </a:t>
            </a:r>
            <a:r>
              <a:rPr lang="sk-SK" sz="2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 </a:t>
            </a: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písm. a) prvého bodu</a:t>
            </a:r>
            <a:r>
              <a:rPr lang="sk-SK" sz="2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  <a:r>
              <a:rPr lang="sk-SK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(Ak  bol vykonaním </a:t>
            </a:r>
            <a:r>
              <a:rPr lang="sk-SK" sz="17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AŤ alebo MŤ </a:t>
            </a:r>
            <a:r>
              <a:rPr lang="sk-SK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celkový objem dreva pre kategóriu lesa a </a:t>
            </a:r>
            <a:r>
              <a:rPr lang="sk-SK" sz="17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vlastnícky </a:t>
            </a:r>
            <a:r>
              <a:rPr lang="sk-SK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celok prekročený, môže obhospodarovateľ lesa v lesných porastoch zaradených do tejto kategórie vykonať naliehavú ťažbu [§ 22 ods. 3 písm. a)] - výchovnú v porastoch s vekom do 50 </a:t>
            </a:r>
            <a:r>
              <a:rPr lang="sk-SK" sz="17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r. - </a:t>
            </a:r>
            <a:r>
              <a:rPr lang="sk-SK" sz="1700" u="sng" dirty="0" smtClean="0">
                <a:solidFill>
                  <a:srgbClr val="C00000"/>
                </a:solidFill>
              </a:rPr>
              <a:t>bez </a:t>
            </a:r>
            <a:r>
              <a:rPr lang="sk-SK" sz="1700" u="sng" dirty="0">
                <a:solidFill>
                  <a:srgbClr val="C00000"/>
                </a:solidFill>
              </a:rPr>
              <a:t>konania a rozhodovania orgánu </a:t>
            </a:r>
            <a:r>
              <a:rPr lang="sk-SK" sz="1700" u="sng" dirty="0" smtClean="0">
                <a:solidFill>
                  <a:srgbClr val="C00000"/>
                </a:solidFill>
              </a:rPr>
              <a:t>ŠSLH – úprava PSL</a:t>
            </a:r>
          </a:p>
          <a:p>
            <a:pPr marL="358775" lvl="1" indent="0">
              <a:buClr>
                <a:srgbClr val="A53010"/>
              </a:buClr>
              <a:buNone/>
            </a:pPr>
            <a:r>
              <a:rPr lang="sk-SK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 tomto prípade sa prekročenie predpisu PSL nad 20 % neuplatňuje a OLH dáva súhlas na ťažbu k celému objemu VÚ ťažby do 50 r.</a:t>
            </a:r>
          </a:p>
          <a:p>
            <a:pPr>
              <a:buFont typeface="Wingdings" panose="05000000000000000000" pitchFamily="2" charset="2"/>
              <a:buChar char="v"/>
            </a:pPr>
            <a:endParaRPr lang="sk-SK" sz="2400" b="1" u="sng" dirty="0" smtClean="0"/>
          </a:p>
          <a:p>
            <a:pPr marL="0" indent="0">
              <a:buNone/>
            </a:pPr>
            <a:endParaRPr lang="sk-SK" sz="2400" b="1" dirty="0" smtClean="0"/>
          </a:p>
          <a:p>
            <a:pPr>
              <a:buFont typeface="Wingdings" panose="05000000000000000000" pitchFamily="2" charset="2"/>
              <a:buChar char="v"/>
            </a:pPr>
            <a:endParaRPr lang="sk-SK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76770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71057"/>
          </a:xfrm>
        </p:spPr>
        <p:txBody>
          <a:bodyPr>
            <a:normAutofit fontScale="90000"/>
          </a:bodyPr>
          <a:lstStyle/>
          <a:p>
            <a:r>
              <a:rPr lang="sk-SK" sz="3100" dirty="0">
                <a:solidFill>
                  <a:srgbClr val="FF0000"/>
                </a:solidFill>
              </a:rPr>
              <a:t>Písomný súhlas OLH </a:t>
            </a:r>
            <a:br>
              <a:rPr lang="sk-SK" sz="3100" dirty="0">
                <a:solidFill>
                  <a:srgbClr val="FF0000"/>
                </a:solidFill>
              </a:rPr>
            </a:br>
            <a:r>
              <a:rPr lang="sk-SK" sz="3100" dirty="0">
                <a:solidFill>
                  <a:srgbClr val="FF0000"/>
                </a:solidFill>
              </a:rPr>
              <a:t>sa vyžaduje „LEN“ na vykonanie</a:t>
            </a:r>
            <a:r>
              <a:rPr lang="sk-SK" sz="2800" b="1" dirty="0">
                <a:solidFill>
                  <a:srgbClr val="FF0000"/>
                </a:solidFill>
              </a:rPr>
              <a:t/>
            </a:r>
            <a:br>
              <a:rPr lang="sk-SK" sz="2800" b="1" dirty="0">
                <a:solidFill>
                  <a:srgbClr val="FF0000"/>
                </a:solidFill>
              </a:rPr>
            </a:b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16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36568" y="1800520"/>
            <a:ext cx="7229479" cy="5057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asanačnej ťažby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 smtClean="0"/>
              <a:t>alebo </a:t>
            </a:r>
            <a:r>
              <a:rPr lang="sk-SK" sz="2400" b="1" dirty="0"/>
              <a:t>naliehavej ťažby v porastoch s vekom do 50 rokov</a:t>
            </a:r>
            <a:r>
              <a:rPr lang="sk-SK" sz="2400" dirty="0" smtClean="0"/>
              <a:t>, </a:t>
            </a:r>
            <a:r>
              <a:rPr lang="sk-SK" sz="2400" u="sng" dirty="0" smtClean="0"/>
              <a:t>ak </a:t>
            </a:r>
            <a:r>
              <a:rPr lang="sk-SK" sz="2400" u="sng" dirty="0"/>
              <a:t>sa ťažba vykoná v </a:t>
            </a:r>
            <a:r>
              <a:rPr lang="sk-SK" sz="2400" b="1" u="sng" dirty="0"/>
              <a:t>rozsahu presahujúcom </a:t>
            </a:r>
            <a:r>
              <a:rPr lang="sk-SK" sz="2400" u="sng" dirty="0"/>
              <a:t>objem ťažby odporučený na ťažbu </a:t>
            </a:r>
            <a:r>
              <a:rPr lang="sk-SK" sz="2400" b="1" u="sng" dirty="0" smtClean="0"/>
              <a:t>PSL o </a:t>
            </a:r>
            <a:r>
              <a:rPr lang="sk-SK" sz="2400" b="1" u="sng" dirty="0"/>
              <a:t>viac ako 20 % </a:t>
            </a:r>
            <a:endParaRPr lang="sk-SK" sz="2400" b="1" u="sng" dirty="0" smtClean="0"/>
          </a:p>
          <a:p>
            <a:pPr lvl="0">
              <a:buClr>
                <a:srgbClr val="A53010"/>
              </a:buClr>
              <a:buFont typeface="Wingdings" panose="05000000000000000000" pitchFamily="2" charset="2"/>
              <a:buChar char="v"/>
            </a:pP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alebo ide o naliehavú ťažbu podľa odseku § 23 ods. </a:t>
            </a:r>
            <a:r>
              <a:rPr lang="sk-SK" sz="2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 </a:t>
            </a: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písm. a) prvého </a:t>
            </a:r>
            <a:r>
              <a:rPr lang="sk-SK" sz="2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bodu</a:t>
            </a:r>
            <a:r>
              <a:rPr lang="sk-SK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...</a:t>
            </a:r>
          </a:p>
          <a:p>
            <a:pPr marL="0" indent="0">
              <a:buNone/>
            </a:pPr>
            <a:r>
              <a:rPr lang="sk-SK" sz="2400" b="1" dirty="0" smtClean="0">
                <a:solidFill>
                  <a:srgbClr val="FF0000"/>
                </a:solidFill>
              </a:rPr>
              <a:t>V </a:t>
            </a:r>
            <a:r>
              <a:rPr lang="sk-SK" sz="2400" b="1" dirty="0">
                <a:solidFill>
                  <a:srgbClr val="FF0000"/>
                </a:solidFill>
              </a:rPr>
              <a:t>iných prípadoch nie je povinnosť OLH vydať písomný súhlas na ťažbu </a:t>
            </a:r>
            <a:r>
              <a:rPr lang="sk-SK" sz="2400" dirty="0">
                <a:solidFill>
                  <a:srgbClr val="FF0000"/>
                </a:solidFill>
              </a:rPr>
              <a:t>(tým nie je dotknutá povinnosť jej vyznačenia</a:t>
            </a:r>
            <a:r>
              <a:rPr lang="sk-SK" sz="2400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00"/>
                </a:solidFill>
              </a:rPr>
              <a:t>...</a:t>
            </a:r>
            <a:endParaRPr lang="sk-SK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sz="2400" b="1" dirty="0" smtClean="0"/>
          </a:p>
          <a:p>
            <a:pPr>
              <a:buFont typeface="Wingdings" panose="05000000000000000000" pitchFamily="2" charset="2"/>
              <a:buChar char="v"/>
            </a:pPr>
            <a:endParaRPr lang="sk-SK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5559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71057"/>
          </a:xfrm>
        </p:spPr>
        <p:txBody>
          <a:bodyPr>
            <a:normAutofit fontScale="90000"/>
          </a:bodyPr>
          <a:lstStyle/>
          <a:p>
            <a:r>
              <a:rPr lang="sk-SK" sz="3100" dirty="0">
                <a:solidFill>
                  <a:srgbClr val="FF0000"/>
                </a:solidFill>
              </a:rPr>
              <a:t>Písomný súhlas OLH </a:t>
            </a:r>
            <a:br>
              <a:rPr lang="sk-SK" sz="3100" dirty="0">
                <a:solidFill>
                  <a:srgbClr val="FF0000"/>
                </a:solidFill>
              </a:rPr>
            </a:br>
            <a:r>
              <a:rPr lang="sk-SK" sz="3100" dirty="0">
                <a:solidFill>
                  <a:srgbClr val="FF0000"/>
                </a:solidFill>
              </a:rPr>
              <a:t>sa vyžaduje „LEN“ na vykonanie</a:t>
            </a:r>
            <a:r>
              <a:rPr lang="sk-SK" sz="2800" b="1" dirty="0">
                <a:solidFill>
                  <a:srgbClr val="FF0000"/>
                </a:solidFill>
              </a:rPr>
              <a:t/>
            </a:r>
            <a:br>
              <a:rPr lang="sk-SK" sz="2800" b="1" dirty="0">
                <a:solidFill>
                  <a:srgbClr val="FF0000"/>
                </a:solidFill>
              </a:rPr>
            </a:b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17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36568" y="1800520"/>
            <a:ext cx="7229479" cy="5057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sz="2400" b="1" dirty="0" smtClean="0"/>
              <a:t>asanačnej ťažby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 smtClean="0"/>
              <a:t>alebo </a:t>
            </a:r>
            <a:r>
              <a:rPr lang="sk-SK" sz="2400" b="1" dirty="0"/>
              <a:t>naliehavej ťažby v porastoch s vekom do 50 rokov</a:t>
            </a:r>
            <a:r>
              <a:rPr lang="sk-SK" sz="2400" dirty="0" smtClean="0"/>
              <a:t>, </a:t>
            </a:r>
            <a:r>
              <a:rPr lang="sk-SK" sz="2400" u="sng" dirty="0" smtClean="0"/>
              <a:t>ak </a:t>
            </a:r>
            <a:r>
              <a:rPr lang="sk-SK" sz="2400" u="sng" dirty="0"/>
              <a:t>sa ťažba vykoná v </a:t>
            </a:r>
            <a:r>
              <a:rPr lang="sk-SK" sz="2400" b="1" u="sng" dirty="0"/>
              <a:t>rozsahu presahujúcom </a:t>
            </a:r>
            <a:r>
              <a:rPr lang="sk-SK" sz="2400" u="sng" dirty="0"/>
              <a:t>objem ťažby odporučený na ťažbu </a:t>
            </a:r>
            <a:r>
              <a:rPr lang="sk-SK" sz="2400" b="1" u="sng" dirty="0" smtClean="0"/>
              <a:t>PSL o </a:t>
            </a:r>
            <a:r>
              <a:rPr lang="sk-SK" sz="2400" b="1" u="sng" dirty="0"/>
              <a:t>viac ako 20 % </a:t>
            </a:r>
            <a:endParaRPr lang="sk-SK" sz="2400" b="1" u="sng" dirty="0" smtClean="0"/>
          </a:p>
          <a:p>
            <a:pPr lvl="0">
              <a:buClr>
                <a:srgbClr val="A53010"/>
              </a:buClr>
              <a:buFont typeface="Wingdings" panose="05000000000000000000" pitchFamily="2" charset="2"/>
              <a:buChar char="v"/>
            </a:pP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alebo ide o naliehavú ťažbu podľa odseku § 23 ods. </a:t>
            </a:r>
            <a:r>
              <a:rPr lang="sk-SK" sz="2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 </a:t>
            </a:r>
            <a:r>
              <a:rPr lang="sk-SK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písm. a) prvého </a:t>
            </a:r>
            <a:r>
              <a:rPr lang="sk-SK" sz="2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bodu</a:t>
            </a:r>
            <a:r>
              <a:rPr lang="sk-SK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...</a:t>
            </a:r>
          </a:p>
          <a:p>
            <a:pPr marL="0" indent="0">
              <a:buNone/>
            </a:pPr>
            <a:r>
              <a:rPr lang="sk-SK" sz="2400" b="1" dirty="0" smtClean="0">
                <a:solidFill>
                  <a:srgbClr val="FF0000"/>
                </a:solidFill>
              </a:rPr>
              <a:t>V </a:t>
            </a:r>
            <a:r>
              <a:rPr lang="sk-SK" sz="2400" b="1" dirty="0">
                <a:solidFill>
                  <a:srgbClr val="FF0000"/>
                </a:solidFill>
              </a:rPr>
              <a:t>iných prípadoch nie je povinnosť OLH vydať písomný súhlas na ťažbu </a:t>
            </a:r>
            <a:r>
              <a:rPr lang="sk-SK" sz="2400" dirty="0">
                <a:solidFill>
                  <a:srgbClr val="FF0000"/>
                </a:solidFill>
              </a:rPr>
              <a:t>(tým nie je dotknutá povinnosť jej vyznačenia</a:t>
            </a:r>
            <a:r>
              <a:rPr lang="sk-SK" sz="2400" dirty="0" smtClean="0">
                <a:solidFill>
                  <a:srgbClr val="FF0000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000" b="1" dirty="0" smtClean="0">
                <a:solidFill>
                  <a:schemeClr val="tx1"/>
                </a:solidFill>
              </a:rPr>
              <a:t>Súhlas na ťažbu uchováva obhospodarovateľ lesa </a:t>
            </a:r>
            <a:r>
              <a:rPr lang="sk-SK" sz="2000" dirty="0" smtClean="0">
                <a:solidFill>
                  <a:schemeClr val="tx1"/>
                </a:solidFill>
              </a:rPr>
              <a:t>do konca roka po skončení platnosti PSL / PSLP</a:t>
            </a:r>
            <a:endParaRPr lang="sk-SK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k-SK" sz="2400" b="1" dirty="0" smtClean="0"/>
          </a:p>
          <a:p>
            <a:pPr>
              <a:buFont typeface="Wingdings" panose="05000000000000000000" pitchFamily="2" charset="2"/>
              <a:buChar char="v"/>
            </a:pPr>
            <a:endParaRPr lang="sk-SK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0739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19373" y="624110"/>
            <a:ext cx="6730738" cy="808764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rgbClr val="008000"/>
                </a:solidFill>
              </a:rPr>
              <a:t>Ťažba </a:t>
            </a:r>
            <a:r>
              <a:rPr lang="sk-SK" sz="2800" dirty="0" smtClean="0">
                <a:solidFill>
                  <a:srgbClr val="008000"/>
                </a:solidFill>
              </a:rPr>
              <a:t>dreva – ostatné lesné pozemky</a:t>
            </a:r>
            <a:endParaRPr lang="sk-SK" sz="2800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18</a:t>
            </a:fld>
            <a:endParaRPr lang="sk-SK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91625" y="1732415"/>
            <a:ext cx="7126842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7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772239" y="624110"/>
            <a:ext cx="6762161" cy="780484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rgbClr val="008000"/>
                </a:solidFill>
              </a:rPr>
              <a:t>Ťažba dreva – ostatné lesné pozemky</a:t>
            </a:r>
            <a:endParaRPr lang="sk-SK" sz="28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"/>
          </p:nvPr>
        </p:nvSpPr>
        <p:spPr>
          <a:xfrm>
            <a:off x="1772239" y="1685746"/>
            <a:ext cx="3197531" cy="43880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3300" dirty="0" smtClean="0">
                <a:solidFill>
                  <a:srgbClr val="FF0000"/>
                </a:solidFill>
              </a:rPr>
              <a:t>Ťažba </a:t>
            </a:r>
            <a:r>
              <a:rPr lang="sk-SK" sz="3300" dirty="0">
                <a:solidFill>
                  <a:srgbClr val="FF0000"/>
                </a:solidFill>
              </a:rPr>
              <a:t>na </a:t>
            </a:r>
            <a:endParaRPr lang="sk-SK" sz="33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3300" dirty="0" smtClean="0"/>
              <a:t>ostatnom </a:t>
            </a:r>
            <a:r>
              <a:rPr lang="sk-SK" sz="3300" dirty="0"/>
              <a:t>lesnom </a:t>
            </a:r>
            <a:r>
              <a:rPr lang="sk-SK" sz="3300" dirty="0" smtClean="0"/>
              <a:t>pozemku (OLP)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3300" i="1" dirty="0" smtClean="0"/>
              <a:t>alebo </a:t>
            </a:r>
            <a:r>
              <a:rPr lang="sk-SK" sz="3300" i="1" dirty="0"/>
              <a:t>pozemku vyhlásenom za lesný </a:t>
            </a:r>
            <a:r>
              <a:rPr lang="sk-SK" sz="3300" i="1" dirty="0" smtClean="0"/>
              <a:t>pozemok        (do </a:t>
            </a:r>
            <a:r>
              <a:rPr lang="sk-SK" sz="3300" i="1" dirty="0"/>
              <a:t>schválenia PSL alebo </a:t>
            </a:r>
            <a:r>
              <a:rPr lang="sk-SK" sz="3300" i="1" dirty="0" smtClean="0"/>
              <a:t>PSLP)</a:t>
            </a:r>
            <a:r>
              <a:rPr lang="sk-SK" sz="3300" dirty="0" smtClean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33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k-SK" sz="3300" dirty="0" smtClean="0"/>
              <a:t>táto ťažba sa považuje za</a:t>
            </a:r>
            <a:r>
              <a:rPr lang="sk-SK" sz="3300" dirty="0"/>
              <a:t> </a:t>
            </a:r>
            <a:r>
              <a:rPr lang="sk-SK" sz="3300" dirty="0" smtClean="0"/>
              <a:t>mimoriadnu ťažbu</a:t>
            </a:r>
          </a:p>
        </p:txBody>
      </p:sp>
      <p:sp>
        <p:nvSpPr>
          <p:cNvPr id="7" name="Zástupný objekt pre obsah 6"/>
          <p:cNvSpPr>
            <a:spLocks noGrp="1"/>
          </p:cNvSpPr>
          <p:nvPr>
            <p:ph sz="quarter" idx="2"/>
          </p:nvPr>
        </p:nvSpPr>
        <p:spPr>
          <a:xfrm>
            <a:off x="5337307" y="1516064"/>
            <a:ext cx="3197093" cy="43880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sk-SK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3100" dirty="0" smtClean="0">
                <a:solidFill>
                  <a:srgbClr val="FF0000"/>
                </a:solidFill>
              </a:rPr>
              <a:t>...sa </a:t>
            </a:r>
            <a:r>
              <a:rPr lang="sk-SK" sz="3100" dirty="0">
                <a:solidFill>
                  <a:srgbClr val="FF0000"/>
                </a:solidFill>
              </a:rPr>
              <a:t>môže vykonať</a:t>
            </a:r>
          </a:p>
          <a:p>
            <a:pPr marL="0" indent="0">
              <a:buNone/>
            </a:pPr>
            <a:r>
              <a:rPr lang="sk-SK" sz="3100" dirty="0" smtClean="0"/>
              <a:t>... na </a:t>
            </a:r>
            <a:r>
              <a:rPr lang="sk-SK" sz="3100" dirty="0"/>
              <a:t>základe rozhodnutia orgánu ŠSLH – ochrana lesa, </a:t>
            </a:r>
            <a:endParaRPr lang="sk-SK" sz="3100" dirty="0" smtClean="0"/>
          </a:p>
          <a:p>
            <a:pPr marL="0" indent="0">
              <a:buNone/>
            </a:pPr>
            <a:r>
              <a:rPr lang="sk-SK" sz="3100" dirty="0" smtClean="0"/>
              <a:t>... alebo </a:t>
            </a:r>
            <a:r>
              <a:rPr lang="sk-SK" sz="3100" dirty="0"/>
              <a:t>na základe písomného súhlasu orgánu ŠSLH; na vydanie súhlasu sa nevzťahuje správny </a:t>
            </a:r>
            <a:r>
              <a:rPr lang="sk-SK" sz="3100" dirty="0" smtClean="0"/>
              <a:t>poriadok</a:t>
            </a:r>
          </a:p>
          <a:p>
            <a:pPr marL="0" indent="0">
              <a:buNone/>
            </a:pPr>
            <a:r>
              <a:rPr lang="sk-SK" sz="3100" dirty="0" smtClean="0"/>
              <a:t>... povinnosť jej vyznačenia tým nie je dotknutá</a:t>
            </a:r>
            <a:endParaRPr lang="sk-SK" sz="3100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4294967295"/>
          </p:nvPr>
        </p:nvSpPr>
        <p:spPr>
          <a:xfrm>
            <a:off x="0" y="1271588"/>
            <a:ext cx="533400" cy="244475"/>
          </a:xfrm>
        </p:spPr>
        <p:txBody>
          <a:bodyPr>
            <a:normAutofit fontScale="55000" lnSpcReduction="20000"/>
          </a:bodyPr>
          <a:lstStyle/>
          <a:p>
            <a:fld id="{6EC84D80-3779-453A-ADA2-5F0F5F321983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4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20</a:t>
            </a:fld>
            <a:endParaRPr lang="sk-SK"/>
          </a:p>
        </p:txBody>
      </p:sp>
      <p:sp>
        <p:nvSpPr>
          <p:cNvPr id="7" name="Zástupný objekt pre obsah 6"/>
          <p:cNvSpPr>
            <a:spLocks noGrp="1"/>
          </p:cNvSpPr>
          <p:nvPr>
            <p:ph sz="quarter" idx="4294967295"/>
          </p:nvPr>
        </p:nvSpPr>
        <p:spPr>
          <a:xfrm>
            <a:off x="2347274" y="1152907"/>
            <a:ext cx="6259398" cy="36654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sz="4800" dirty="0" smtClean="0"/>
          </a:p>
          <a:p>
            <a:pPr marL="0" indent="0">
              <a:buNone/>
            </a:pPr>
            <a:r>
              <a:rPr lang="sk-SK" sz="4800" dirty="0" smtClean="0">
                <a:solidFill>
                  <a:srgbClr val="00B050"/>
                </a:solidFill>
              </a:rPr>
              <a:t>Ako sa teda vydokladuje </a:t>
            </a:r>
            <a:r>
              <a:rPr lang="sk-SK" sz="4800" b="1" dirty="0" smtClean="0">
                <a:solidFill>
                  <a:srgbClr val="00B050"/>
                </a:solidFill>
              </a:rPr>
              <a:t>oprávnenosť vykonania ťažby </a:t>
            </a:r>
            <a:r>
              <a:rPr lang="sk-SK" sz="4800" dirty="0" smtClean="0">
                <a:solidFill>
                  <a:srgbClr val="00B050"/>
                </a:solidFill>
              </a:rPr>
              <a:t>v tých „ostatných“ prípadoch?</a:t>
            </a:r>
            <a:endParaRPr lang="sk-SK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57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Preukázanie oprávnenosti </a:t>
            </a:r>
            <a:r>
              <a:rPr lang="sk-SK" sz="3200" dirty="0">
                <a:solidFill>
                  <a:prstClr val="black"/>
                </a:solidFill>
                <a:ea typeface="+mn-ea"/>
                <a:cs typeface="+mn-cs"/>
              </a:rPr>
              <a:t>vykonania </a:t>
            </a:r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ťažby </a:t>
            </a:r>
            <a:r>
              <a:rPr lang="sk-SK" sz="2400" dirty="0" smtClean="0">
                <a:solidFill>
                  <a:prstClr val="black"/>
                </a:solidFill>
                <a:ea typeface="+mn-ea"/>
                <a:cs typeface="+mn-cs"/>
              </a:rPr>
              <a:t>(§ 23 ods. 2)</a:t>
            </a:r>
            <a:endParaRPr lang="sk-SK" sz="1600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21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27143" y="1905000"/>
            <a:ext cx="7007258" cy="40062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obhospodarovateľ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lesa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vydáva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vykonávateľovi ťažby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alebo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inú listinu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preukazujúcu oprávnenie na vykonanie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ťažby 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zákonná povinnosť od 01.06.2025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vykonávateľ ťažby sa dokladom alebo inou listinou preukazuje pri kontrole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</a:p>
        </p:txBody>
      </p:sp>
    </p:spTree>
    <p:extLst>
      <p:ext uri="{BB962C8B-B14F-4D97-AF65-F5344CB8AC3E}">
        <p14:creationId xmlns:p14="http://schemas.microsoft.com/office/powerpoint/2010/main" val="18860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Preukázanie oprávnenosti </a:t>
            </a:r>
            <a:r>
              <a:rPr lang="sk-SK" sz="3200" dirty="0">
                <a:solidFill>
                  <a:prstClr val="black"/>
                </a:solidFill>
                <a:ea typeface="+mn-ea"/>
                <a:cs typeface="+mn-cs"/>
              </a:rPr>
              <a:t>vykonania </a:t>
            </a:r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ťažby </a:t>
            </a:r>
            <a:r>
              <a:rPr lang="sk-SK" sz="2400" dirty="0" smtClean="0">
                <a:solidFill>
                  <a:prstClr val="black"/>
                </a:solidFill>
                <a:ea typeface="+mn-ea"/>
                <a:cs typeface="+mn-cs"/>
              </a:rPr>
              <a:t>(§ 23 ods. 2)</a:t>
            </a:r>
            <a:endParaRPr lang="sk-SK" sz="1600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22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27143" y="1905001"/>
            <a:ext cx="7007258" cy="48163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obhospodarovateľ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lesa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vydáva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vykonávateľovi ťažby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alebo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inú listinu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preukazujúcu oprávnenie na vykonanie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ťažby... 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dokladom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alebo inou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listinou sa vykonávateľ ťažby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preukazuje pri kontrole</a:t>
            </a: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alebo iná listina obsahuje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najmä </a:t>
            </a:r>
          </a:p>
          <a:p>
            <a:pPr marL="0" indent="0">
              <a:buNone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identifikačné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údaje obhospodarovateľa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lesa, </a:t>
            </a:r>
          </a:p>
          <a:p>
            <a:pPr marL="0" indent="0">
              <a:buNone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identifikačné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údaje vykonávateľa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ťažby, </a:t>
            </a:r>
          </a:p>
          <a:p>
            <a:pPr marL="0" indent="0">
              <a:buNone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miesto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vykonania ťažby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(LC/VC, JPRL, OLP),</a:t>
            </a:r>
          </a:p>
          <a:p>
            <a:pPr marL="0" indent="0">
              <a:buNone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súhlas na ťažbu od OLH, ak sa vyžaduje.</a:t>
            </a:r>
          </a:p>
        </p:txBody>
      </p:sp>
    </p:spTree>
    <p:extLst>
      <p:ext uri="{BB962C8B-B14F-4D97-AF65-F5344CB8AC3E}">
        <p14:creationId xmlns:p14="http://schemas.microsoft.com/office/powerpoint/2010/main" val="30195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23</a:t>
            </a:fld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353" y="143798"/>
            <a:ext cx="6291531" cy="6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1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Preukázanie oprávnenosti </a:t>
            </a:r>
            <a:r>
              <a:rPr lang="sk-SK" sz="3200" dirty="0">
                <a:solidFill>
                  <a:prstClr val="black"/>
                </a:solidFill>
                <a:ea typeface="+mn-ea"/>
                <a:cs typeface="+mn-cs"/>
              </a:rPr>
              <a:t>vykonania </a:t>
            </a:r>
            <a:r>
              <a:rPr lang="sk-SK" sz="3200" dirty="0" smtClean="0">
                <a:solidFill>
                  <a:prstClr val="black"/>
                </a:solidFill>
                <a:ea typeface="+mn-ea"/>
                <a:cs typeface="+mn-cs"/>
              </a:rPr>
              <a:t>ťažby </a:t>
            </a:r>
            <a:r>
              <a:rPr lang="sk-SK" sz="2400" dirty="0" smtClean="0">
                <a:solidFill>
                  <a:prstClr val="black"/>
                </a:solidFill>
                <a:ea typeface="+mn-ea"/>
                <a:cs typeface="+mn-cs"/>
              </a:rPr>
              <a:t>(§ 23 ods. 2)</a:t>
            </a:r>
            <a:endParaRPr lang="sk-SK" sz="1600" dirty="0"/>
          </a:p>
        </p:txBody>
      </p:sp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24</a:t>
            </a:fld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"/>
          </p:nvPr>
        </p:nvSpPr>
        <p:spPr>
          <a:xfrm>
            <a:off x="1527143" y="1905001"/>
            <a:ext cx="7007258" cy="458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obhospodarovateľ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lesa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vydáva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vykonávateľovi ťažby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alebo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inú listinu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preukazujúcu oprávnenie na vykonanie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ťažby... 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dokladom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alebo inou listinou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 vykonávateľ ťažby preukazuje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pri kontrole</a:t>
            </a: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alebo iná listina obsahuje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najmä </a:t>
            </a:r>
          </a:p>
          <a:p>
            <a:pPr marL="0" indent="0">
              <a:buNone/>
            </a:pP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identifikačné údaje a ďalšie informácie...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sk-SK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doklad alebo inú listinu nie je vykonávateľ ťažby povinný (pri kontrole) predložiť, ak údaje uvádzané v doklade / inej listine, obhospodarovateľ lesa uviedol v ISLH (Evidencie)</a:t>
            </a:r>
          </a:p>
        </p:txBody>
      </p:sp>
    </p:spTree>
    <p:extLst>
      <p:ext uri="{BB962C8B-B14F-4D97-AF65-F5344CB8AC3E}">
        <p14:creationId xmlns:p14="http://schemas.microsoft.com/office/powerpoint/2010/main" val="40193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25</a:t>
            </a:fld>
            <a:endParaRPr lang="sk-SK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3"/>
          <a:srcRect l="23684" t="13080" r="25438" b="270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Šípka doprava 2"/>
          <p:cNvSpPr/>
          <p:nvPr/>
        </p:nvSpPr>
        <p:spPr>
          <a:xfrm rot="2708911">
            <a:off x="3501491" y="5679317"/>
            <a:ext cx="97158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ípka doprava 5"/>
          <p:cNvSpPr/>
          <p:nvPr/>
        </p:nvSpPr>
        <p:spPr>
          <a:xfrm rot="18958021">
            <a:off x="1276350" y="41814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572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26</a:t>
            </a:fld>
            <a:endParaRPr lang="sk-SK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/>
          <a:srcRect l="17291" r="18334" b="2351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27</a:t>
            </a:fld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t="21813" r="75526" b="12690"/>
          <a:stretch/>
        </p:blipFill>
        <p:spPr>
          <a:xfrm>
            <a:off x="2971298" y="0"/>
            <a:ext cx="4475747" cy="6858000"/>
          </a:xfrm>
          <a:prstGeom prst="rect">
            <a:avLst/>
          </a:prstGeom>
        </p:spPr>
      </p:pic>
      <p:sp>
        <p:nvSpPr>
          <p:cNvPr id="4" name="Šípka doprava 3"/>
          <p:cNvSpPr/>
          <p:nvPr/>
        </p:nvSpPr>
        <p:spPr>
          <a:xfrm>
            <a:off x="2143125" y="61245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72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28</a:t>
            </a:fld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/>
          <a:srcRect t="21813" r="75526" b="12690"/>
          <a:stretch/>
        </p:blipFill>
        <p:spPr>
          <a:xfrm>
            <a:off x="2959608" y="0"/>
            <a:ext cx="4475747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/>
          <a:srcRect t="11551" b="55566"/>
          <a:stretch/>
        </p:blipFill>
        <p:spPr>
          <a:xfrm>
            <a:off x="5343" y="1409978"/>
            <a:ext cx="9144000" cy="1732561"/>
          </a:xfrm>
          <a:prstGeom prst="rect">
            <a:avLst/>
          </a:prstGeom>
        </p:spPr>
      </p:pic>
      <p:sp>
        <p:nvSpPr>
          <p:cNvPr id="5" name="Šípka doprava 4"/>
          <p:cNvSpPr/>
          <p:nvPr/>
        </p:nvSpPr>
        <p:spPr>
          <a:xfrm>
            <a:off x="1981200" y="611505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ípka doprava 5"/>
          <p:cNvSpPr/>
          <p:nvPr/>
        </p:nvSpPr>
        <p:spPr>
          <a:xfrm rot="16200000">
            <a:off x="812562" y="290022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78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číslo snímky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29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pPr algn="ctr"/>
            <a:r>
              <a:rPr lang="sk-SK" dirty="0">
                <a:solidFill>
                  <a:srgbClr val="008000"/>
                </a:solidFill>
              </a:rPr>
              <a:t>Asanačná ťažba (od 1.6.2025)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6016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1527048" y="896034"/>
            <a:ext cx="6416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b="1" dirty="0">
                <a:solidFill>
                  <a:srgbClr val="FF0000"/>
                </a:solidFill>
                <a:ea typeface="+mj-ea"/>
                <a:cs typeface="+mj-cs"/>
              </a:rPr>
              <a:t>Asanačná ťažba </a:t>
            </a:r>
            <a:r>
              <a:rPr lang="sk-SK" sz="2800" b="1" dirty="0">
                <a:solidFill>
                  <a:srgbClr val="FF0000"/>
                </a:solidFill>
                <a:ea typeface="+mj-ea"/>
                <a:cs typeface="+mj-cs"/>
              </a:rPr>
              <a:t>(od 1.6.2025)</a:t>
            </a:r>
            <a:endParaRPr lang="sk-SK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6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80815"/>
          </a:xfrm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solidFill>
                  <a:srgbClr val="FF0000"/>
                </a:solidFill>
              </a:rPr>
              <a:t>Asanačná ťažba </a:t>
            </a:r>
            <a:r>
              <a:rPr lang="sk-SK" sz="2000" b="1" dirty="0">
                <a:solidFill>
                  <a:srgbClr val="FF0000"/>
                </a:solidFill>
              </a:rPr>
              <a:t>(od 1.6.2025</a:t>
            </a:r>
            <a:r>
              <a:rPr lang="sk-SK" sz="2000" b="1" dirty="0" smtClean="0">
                <a:solidFill>
                  <a:srgbClr val="FF0000"/>
                </a:solidFill>
              </a:rPr>
              <a:t>)</a:t>
            </a:r>
            <a:endParaRPr lang="sk-SK" sz="2700" b="1" dirty="0">
              <a:solidFill>
                <a:srgbClr val="C0000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33525" y="1728216"/>
            <a:ext cx="7080122" cy="4498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600" u="sng" dirty="0"/>
              <a:t>Obhospodarovateľ lesa je povinný </a:t>
            </a:r>
            <a:r>
              <a:rPr lang="sk-SK" sz="2600" u="sng" dirty="0" smtClean="0"/>
              <a:t>zabezpečiť </a:t>
            </a:r>
          </a:p>
          <a:p>
            <a:pPr marL="358775" indent="-358775">
              <a:buNone/>
            </a:pPr>
            <a:r>
              <a:rPr lang="sk-SK" sz="2600" dirty="0" smtClean="0"/>
              <a:t>... </a:t>
            </a:r>
            <a:r>
              <a:rPr lang="sk-SK" sz="2600" b="1" u="sng" dirty="0" smtClean="0">
                <a:solidFill>
                  <a:srgbClr val="00B050"/>
                </a:solidFill>
              </a:rPr>
              <a:t>zaevidovanie</a:t>
            </a:r>
            <a:r>
              <a:rPr lang="sk-SK" sz="2600" u="sng" dirty="0" smtClean="0">
                <a:solidFill>
                  <a:srgbClr val="C00000"/>
                </a:solidFill>
              </a:rPr>
              <a:t> dôvodu </a:t>
            </a:r>
            <a:r>
              <a:rPr lang="sk-SK" sz="2600" u="sng" dirty="0">
                <a:solidFill>
                  <a:srgbClr val="C00000"/>
                </a:solidFill>
              </a:rPr>
              <a:t>vzniku </a:t>
            </a:r>
            <a:r>
              <a:rPr lang="sk-SK" sz="2600" u="sng" dirty="0" smtClean="0">
                <a:solidFill>
                  <a:srgbClr val="C00000"/>
                </a:solidFill>
              </a:rPr>
              <a:t>AŤ </a:t>
            </a:r>
            <a:r>
              <a:rPr lang="sk-SK" sz="2600" b="1" u="sng" dirty="0" smtClean="0">
                <a:solidFill>
                  <a:srgbClr val="00B050"/>
                </a:solidFill>
              </a:rPr>
              <a:t>v LHE</a:t>
            </a:r>
            <a:r>
              <a:rPr lang="sk-SK" sz="2600" dirty="0" smtClean="0">
                <a:solidFill>
                  <a:schemeClr val="tx1"/>
                </a:solidFill>
              </a:rPr>
              <a:t> (</a:t>
            </a:r>
            <a:r>
              <a:rPr lang="sk-SK" sz="2600" dirty="0" smtClean="0"/>
              <a:t>do 7/30 dní)  - </a:t>
            </a:r>
            <a:r>
              <a:rPr lang="sk-SK" sz="2600" b="1" u="sng" dirty="0" smtClean="0"/>
              <a:t>ide o novú vec</a:t>
            </a:r>
            <a:r>
              <a:rPr lang="sk-SK" sz="2600" dirty="0" smtClean="0"/>
              <a:t>...</a:t>
            </a:r>
          </a:p>
          <a:p>
            <a:pPr marL="0" indent="0">
              <a:buNone/>
            </a:pPr>
            <a:r>
              <a:rPr lang="sk-SK" sz="2600" dirty="0" smtClean="0"/>
              <a:t> ... a v </a:t>
            </a:r>
            <a:r>
              <a:rPr lang="sk-SK" sz="2600" dirty="0"/>
              <a:t>tejto </a:t>
            </a:r>
            <a:r>
              <a:rPr lang="sk-SK" sz="2600" dirty="0" smtClean="0"/>
              <a:t>lehote (7/30 dní) </a:t>
            </a:r>
            <a:r>
              <a:rPr lang="sk-SK" sz="2600" dirty="0">
                <a:solidFill>
                  <a:srgbClr val="C00000"/>
                </a:solidFill>
              </a:rPr>
              <a:t>ohlásiť dôvod </a:t>
            </a:r>
            <a:r>
              <a:rPr lang="sk-SK" sz="2600" dirty="0" smtClean="0">
                <a:solidFill>
                  <a:srgbClr val="C00000"/>
                </a:solidFill>
              </a:rPr>
              <a:t>vzniku AŤ </a:t>
            </a:r>
            <a:r>
              <a:rPr lang="sk-SK" sz="2600" dirty="0" smtClean="0"/>
              <a:t>orgánu ŠSLH, ak ...</a:t>
            </a:r>
          </a:p>
          <a:p>
            <a:pPr marL="0" indent="0">
              <a:buNone/>
            </a:pPr>
            <a:r>
              <a:rPr lang="sk-SK" sz="2600" dirty="0" smtClean="0"/>
              <a:t>... </a:t>
            </a:r>
            <a:r>
              <a:rPr lang="sk-SK" sz="2600" b="1" u="sng" dirty="0" smtClean="0">
                <a:solidFill>
                  <a:srgbClr val="00B050"/>
                </a:solidFill>
              </a:rPr>
              <a:t>ohlasovanie len elektronicky</a:t>
            </a:r>
            <a:r>
              <a:rPr lang="sk-SK" sz="2600" dirty="0" smtClean="0"/>
              <a:t>,   						                      prostredníctvom ISLH</a:t>
            </a:r>
          </a:p>
          <a:p>
            <a:pPr marL="0" indent="0">
              <a:buNone/>
            </a:pPr>
            <a:r>
              <a:rPr lang="sk-SK" sz="2600" dirty="0"/>
              <a:t>... </a:t>
            </a:r>
            <a:r>
              <a:rPr lang="sk-SK" sz="2600" dirty="0" smtClean="0"/>
              <a:t>ohlásenie je doručené </a:t>
            </a:r>
            <a:r>
              <a:rPr lang="sk-SK" sz="2600" dirty="0"/>
              <a:t>najbližší pracovný deň, ktorý nasleduje po </a:t>
            </a:r>
            <a:r>
              <a:rPr lang="sk-SK" sz="2600" dirty="0" smtClean="0"/>
              <a:t>dni ohlásenia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04ECB3-CD8C-42B1-9A8D-FFF78ADB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939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09390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 smtClean="0">
                <a:solidFill>
                  <a:srgbClr val="FF0000"/>
                </a:solidFill>
              </a:rPr>
              <a:t>Ohlásenie asanačnej ťažby </a:t>
            </a:r>
            <a:r>
              <a:rPr lang="sk-SK" sz="2000" b="1" dirty="0">
                <a:solidFill>
                  <a:srgbClr val="FF0000"/>
                </a:solidFill>
              </a:rPr>
              <a:t>(od 1.6.2025</a:t>
            </a:r>
            <a:r>
              <a:rPr lang="sk-SK" sz="2000" b="1" dirty="0" smtClean="0">
                <a:solidFill>
                  <a:srgbClr val="FF0000"/>
                </a:solidFill>
              </a:rPr>
              <a:t>)</a:t>
            </a:r>
            <a:endParaRPr lang="sk-SK" sz="2700" b="1" dirty="0">
              <a:solidFill>
                <a:srgbClr val="C0000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43050" y="1447800"/>
            <a:ext cx="7070597" cy="4779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solidFill>
                  <a:srgbClr val="C00000"/>
                </a:solidFill>
              </a:rPr>
              <a:t>A) </a:t>
            </a:r>
            <a:r>
              <a:rPr lang="sk-SK" sz="2800" b="1" dirty="0" smtClean="0">
                <a:solidFill>
                  <a:srgbClr val="C00000"/>
                </a:solidFill>
              </a:rPr>
              <a:t>odhadnutý </a:t>
            </a:r>
            <a:r>
              <a:rPr lang="sk-SK" sz="2800" b="1" dirty="0">
                <a:solidFill>
                  <a:srgbClr val="C00000"/>
                </a:solidFill>
              </a:rPr>
              <a:t>objem </a:t>
            </a:r>
            <a:r>
              <a:rPr lang="sk-SK" sz="2800" dirty="0">
                <a:solidFill>
                  <a:srgbClr val="C00000"/>
                </a:solidFill>
              </a:rPr>
              <a:t>dreva, ktorý je dôvodom </a:t>
            </a:r>
            <a:r>
              <a:rPr lang="sk-SK" sz="2800" dirty="0" smtClean="0">
                <a:solidFill>
                  <a:srgbClr val="C00000"/>
                </a:solidFill>
              </a:rPr>
              <a:t>vzniku AŤ, </a:t>
            </a:r>
            <a:r>
              <a:rPr lang="sk-SK" sz="2800" b="1" dirty="0">
                <a:solidFill>
                  <a:srgbClr val="C00000"/>
                </a:solidFill>
              </a:rPr>
              <a:t>a celkový objem </a:t>
            </a:r>
            <a:r>
              <a:rPr lang="sk-SK" sz="2800" dirty="0" smtClean="0">
                <a:solidFill>
                  <a:srgbClr val="C00000"/>
                </a:solidFill>
              </a:rPr>
              <a:t>AŤ </a:t>
            </a:r>
            <a:r>
              <a:rPr lang="sk-SK" sz="2800" dirty="0">
                <a:solidFill>
                  <a:srgbClr val="C00000"/>
                </a:solidFill>
              </a:rPr>
              <a:t>presiahnu </a:t>
            </a:r>
            <a:r>
              <a:rPr lang="sk-SK" sz="2800" b="1" dirty="0">
                <a:solidFill>
                  <a:srgbClr val="C00000"/>
                </a:solidFill>
              </a:rPr>
              <a:t>15 %</a:t>
            </a:r>
            <a:r>
              <a:rPr lang="sk-SK" sz="2800" dirty="0">
                <a:solidFill>
                  <a:srgbClr val="C00000"/>
                </a:solidFill>
              </a:rPr>
              <a:t> zásoby porastu uvedenej v opise </a:t>
            </a:r>
            <a:r>
              <a:rPr lang="sk-SK" sz="2800" dirty="0" smtClean="0">
                <a:solidFill>
                  <a:srgbClr val="C00000"/>
                </a:solidFill>
              </a:rPr>
              <a:t>porastu</a:t>
            </a:r>
          </a:p>
          <a:p>
            <a:pPr marL="0" indent="0">
              <a:buNone/>
            </a:pPr>
            <a:r>
              <a:rPr lang="sk-SK" dirty="0" smtClean="0"/>
              <a:t>...</a:t>
            </a: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04ECB3-CD8C-42B1-9A8D-FFF78ADB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417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52240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</a:rPr>
              <a:t>Ohlásenie asanačnej ťažby </a:t>
            </a:r>
            <a:r>
              <a:rPr lang="sk-SK" sz="1800" b="1" dirty="0">
                <a:solidFill>
                  <a:srgbClr val="FF0000"/>
                </a:solidFill>
              </a:rPr>
              <a:t>(od 1.6.2025)</a:t>
            </a:r>
            <a:endParaRPr lang="sk-SK" sz="2700" b="1" dirty="0">
              <a:solidFill>
                <a:srgbClr val="C0000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04950" y="1438275"/>
            <a:ext cx="7108697" cy="4788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A) odhadnutý </a:t>
            </a:r>
            <a:r>
              <a:rPr lang="sk-SK" dirty="0"/>
              <a:t>objem dreva, ktorý je dôvodom </a:t>
            </a:r>
            <a:r>
              <a:rPr lang="sk-SK" dirty="0" smtClean="0"/>
              <a:t>vzniku AŤ, </a:t>
            </a:r>
            <a:r>
              <a:rPr lang="sk-SK" dirty="0"/>
              <a:t>a celkový objem </a:t>
            </a:r>
            <a:r>
              <a:rPr lang="sk-SK" dirty="0" smtClean="0"/>
              <a:t>AŤ </a:t>
            </a:r>
            <a:r>
              <a:rPr lang="sk-SK" dirty="0"/>
              <a:t>presiahnu 15 % zásoby porastu uvedenej v opise </a:t>
            </a:r>
            <a:r>
              <a:rPr lang="sk-SK" dirty="0" smtClean="0"/>
              <a:t>porastu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C00000"/>
                </a:solidFill>
              </a:rPr>
              <a:t>B) </a:t>
            </a:r>
            <a:r>
              <a:rPr lang="sk-SK" sz="2800" b="1" dirty="0" smtClean="0">
                <a:solidFill>
                  <a:srgbClr val="C00000"/>
                </a:solidFill>
              </a:rPr>
              <a:t>odhadnutý </a:t>
            </a:r>
            <a:r>
              <a:rPr lang="sk-SK" sz="2800" b="1" dirty="0">
                <a:solidFill>
                  <a:srgbClr val="C00000"/>
                </a:solidFill>
              </a:rPr>
              <a:t>objem </a:t>
            </a:r>
            <a:r>
              <a:rPr lang="sk-SK" sz="2800" dirty="0">
                <a:solidFill>
                  <a:srgbClr val="C00000"/>
                </a:solidFill>
              </a:rPr>
              <a:t>dreva, ktorý je dôvodom </a:t>
            </a:r>
            <a:r>
              <a:rPr lang="sk-SK" sz="2800" dirty="0" smtClean="0">
                <a:solidFill>
                  <a:srgbClr val="C00000"/>
                </a:solidFill>
              </a:rPr>
              <a:t>vzniku AŤ, </a:t>
            </a:r>
            <a:r>
              <a:rPr lang="sk-SK" sz="2800" b="1" dirty="0">
                <a:solidFill>
                  <a:srgbClr val="C00000"/>
                </a:solidFill>
              </a:rPr>
              <a:t>celkový objem vykonanej úmyselnej ťažby </a:t>
            </a:r>
            <a:r>
              <a:rPr lang="sk-SK" sz="2800" dirty="0">
                <a:solidFill>
                  <a:srgbClr val="C00000"/>
                </a:solidFill>
              </a:rPr>
              <a:t>a </a:t>
            </a:r>
            <a:r>
              <a:rPr lang="sk-SK" sz="2800" b="1" dirty="0">
                <a:solidFill>
                  <a:srgbClr val="C00000"/>
                </a:solidFill>
              </a:rPr>
              <a:t>celkový objem </a:t>
            </a:r>
            <a:r>
              <a:rPr lang="sk-SK" sz="2800" b="1" dirty="0" smtClean="0">
                <a:solidFill>
                  <a:srgbClr val="C00000"/>
                </a:solidFill>
              </a:rPr>
              <a:t>AŤ </a:t>
            </a:r>
            <a:r>
              <a:rPr lang="sk-SK" sz="2800" dirty="0" smtClean="0">
                <a:solidFill>
                  <a:srgbClr val="C00000"/>
                </a:solidFill>
              </a:rPr>
              <a:t>presiahnu </a:t>
            </a:r>
            <a:r>
              <a:rPr lang="sk-SK" sz="2800" b="1" dirty="0">
                <a:solidFill>
                  <a:srgbClr val="C00000"/>
                </a:solidFill>
              </a:rPr>
              <a:t>30 %</a:t>
            </a:r>
            <a:r>
              <a:rPr lang="sk-SK" sz="2800" dirty="0">
                <a:solidFill>
                  <a:srgbClr val="C00000"/>
                </a:solidFill>
              </a:rPr>
              <a:t> zásoby porastu uvedenej v opise porastu; tým nie je dotknuté ustanovenie písmena </a:t>
            </a:r>
            <a:r>
              <a:rPr lang="sk-SK" sz="2800" dirty="0" smtClean="0">
                <a:solidFill>
                  <a:srgbClr val="C00000"/>
                </a:solidFill>
              </a:rPr>
              <a:t>A), 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04ECB3-CD8C-42B1-9A8D-FFF78ADB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932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23665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</a:rPr>
              <a:t>Ohlásenie asanačnej ťažby </a:t>
            </a:r>
            <a:r>
              <a:rPr lang="sk-SK" sz="1800" b="1" dirty="0">
                <a:solidFill>
                  <a:srgbClr val="FF0000"/>
                </a:solidFill>
              </a:rPr>
              <a:t>(od 1.6.2025)</a:t>
            </a:r>
            <a:endParaRPr lang="sk-SK" sz="2700" b="1" dirty="0">
              <a:solidFill>
                <a:srgbClr val="C0000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24000" y="1447800"/>
            <a:ext cx="7089647" cy="4779264"/>
          </a:xfrm>
        </p:spPr>
        <p:txBody>
          <a:bodyPr>
            <a:normAutofit lnSpcReduction="10000"/>
          </a:bodyPr>
          <a:lstStyle/>
          <a:p>
            <a:pPr>
              <a:buAutoNum type="alphaUcParenR"/>
            </a:pPr>
            <a:r>
              <a:rPr lang="sk-SK" dirty="0" smtClean="0"/>
              <a:t>odhadnutý </a:t>
            </a:r>
            <a:r>
              <a:rPr lang="sk-SK" dirty="0"/>
              <a:t>objem dreva, ktorý je dôvodom </a:t>
            </a:r>
            <a:r>
              <a:rPr lang="sk-SK" dirty="0" smtClean="0"/>
              <a:t>vzniku AŤ, </a:t>
            </a:r>
            <a:r>
              <a:rPr lang="sk-SK" dirty="0"/>
              <a:t>a celkový objem </a:t>
            </a:r>
            <a:r>
              <a:rPr lang="sk-SK" dirty="0" smtClean="0"/>
              <a:t>AŤ </a:t>
            </a:r>
            <a:r>
              <a:rPr lang="sk-SK" dirty="0"/>
              <a:t>presiahnu 15 % zásoby porastu uvedenej v opise </a:t>
            </a:r>
            <a:r>
              <a:rPr lang="sk-SK" dirty="0" smtClean="0"/>
              <a:t>porastu</a:t>
            </a:r>
          </a:p>
          <a:p>
            <a:pPr>
              <a:buAutoNum type="alphaUcParenR"/>
            </a:pPr>
            <a:r>
              <a:rPr lang="sk-SK" dirty="0" smtClean="0"/>
              <a:t>odhadnutý </a:t>
            </a:r>
            <a:r>
              <a:rPr lang="sk-SK" dirty="0"/>
              <a:t>objem dreva, ktorý je dôvodom </a:t>
            </a:r>
            <a:r>
              <a:rPr lang="sk-SK" dirty="0" smtClean="0"/>
              <a:t>vzniku AŤ, </a:t>
            </a:r>
            <a:r>
              <a:rPr lang="sk-SK" dirty="0"/>
              <a:t>celkový objem vykonanej úmyselnej ťažby a celkový objem </a:t>
            </a:r>
            <a:r>
              <a:rPr lang="sk-SK" dirty="0" smtClean="0"/>
              <a:t>AŤ presiahnu </a:t>
            </a:r>
            <a:r>
              <a:rPr lang="sk-SK" dirty="0"/>
              <a:t>30 % zásoby porastu uvedenej v opise porastu; tým nie je dotknuté ustanovenie písmena </a:t>
            </a:r>
            <a:r>
              <a:rPr lang="sk-SK" dirty="0" smtClean="0"/>
              <a:t>A), 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C00000"/>
                </a:solidFill>
              </a:rPr>
              <a:t>C) </a:t>
            </a:r>
            <a:r>
              <a:rPr lang="sk-SK" sz="2800" dirty="0">
                <a:solidFill>
                  <a:srgbClr val="C00000"/>
                </a:solidFill>
              </a:rPr>
              <a:t>bol pre porast </a:t>
            </a:r>
            <a:r>
              <a:rPr lang="sk-SK" sz="2800" b="1" dirty="0">
                <a:solidFill>
                  <a:srgbClr val="C00000"/>
                </a:solidFill>
              </a:rPr>
              <a:t>ohlásený dôvod </a:t>
            </a:r>
            <a:r>
              <a:rPr lang="sk-SK" sz="2800" dirty="0">
                <a:solidFill>
                  <a:srgbClr val="C00000"/>
                </a:solidFill>
              </a:rPr>
              <a:t>vzniku </a:t>
            </a:r>
            <a:r>
              <a:rPr lang="sk-SK" sz="2800" dirty="0" smtClean="0">
                <a:solidFill>
                  <a:srgbClr val="C00000"/>
                </a:solidFill>
              </a:rPr>
              <a:t>AŤ podľa </a:t>
            </a:r>
            <a:r>
              <a:rPr lang="sk-SK" sz="2800" dirty="0">
                <a:solidFill>
                  <a:srgbClr val="C00000"/>
                </a:solidFill>
              </a:rPr>
              <a:t>písmena </a:t>
            </a:r>
            <a:r>
              <a:rPr lang="sk-SK" sz="2800" b="1" dirty="0" smtClean="0">
                <a:solidFill>
                  <a:srgbClr val="C00000"/>
                </a:solidFill>
              </a:rPr>
              <a:t>A)</a:t>
            </a:r>
            <a:r>
              <a:rPr lang="sk-SK" sz="2800" dirty="0" smtClean="0">
                <a:solidFill>
                  <a:srgbClr val="C00000"/>
                </a:solidFill>
              </a:rPr>
              <a:t> </a:t>
            </a:r>
            <a:r>
              <a:rPr lang="sk-SK" sz="2800" dirty="0">
                <a:solidFill>
                  <a:srgbClr val="C00000"/>
                </a:solidFill>
              </a:rPr>
              <a:t>alebo písmena </a:t>
            </a:r>
            <a:r>
              <a:rPr lang="sk-SK" sz="2800" b="1" dirty="0" smtClean="0">
                <a:solidFill>
                  <a:srgbClr val="C00000"/>
                </a:solidFill>
              </a:rPr>
              <a:t>B) </a:t>
            </a:r>
            <a:r>
              <a:rPr lang="sk-SK" sz="2800" b="1" dirty="0">
                <a:solidFill>
                  <a:srgbClr val="C00000"/>
                </a:solidFill>
              </a:rPr>
              <a:t>a odhadnutý objem </a:t>
            </a:r>
            <a:r>
              <a:rPr lang="sk-SK" sz="2800" dirty="0">
                <a:solidFill>
                  <a:srgbClr val="C00000"/>
                </a:solidFill>
              </a:rPr>
              <a:t>dreva, ktorý je dôvodom vzniku ďalšej </a:t>
            </a:r>
            <a:r>
              <a:rPr lang="sk-SK" sz="2800" dirty="0" smtClean="0">
                <a:solidFill>
                  <a:srgbClr val="C00000"/>
                </a:solidFill>
              </a:rPr>
              <a:t>AŤ, </a:t>
            </a:r>
            <a:r>
              <a:rPr lang="sk-SK" sz="2800" b="1" dirty="0">
                <a:solidFill>
                  <a:srgbClr val="C00000"/>
                </a:solidFill>
              </a:rPr>
              <a:t>jednorazovo presiahne 5 % </a:t>
            </a:r>
            <a:r>
              <a:rPr lang="sk-SK" sz="2800" dirty="0">
                <a:solidFill>
                  <a:srgbClr val="C00000"/>
                </a:solidFill>
              </a:rPr>
              <a:t>zásoby porastu uvedenej v opise porastu, </a:t>
            </a:r>
            <a:r>
              <a:rPr lang="sk-SK" sz="2800" dirty="0" smtClean="0">
                <a:solidFill>
                  <a:srgbClr val="C00000"/>
                </a:solidFill>
              </a:rPr>
              <a:t>alebo</a:t>
            </a:r>
            <a:endParaRPr lang="sk-SK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04ECB3-CD8C-42B1-9A8D-FFF78ADB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9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28440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</a:rPr>
              <a:t>Ohlásenie asanačnej ťažby </a:t>
            </a:r>
            <a:r>
              <a:rPr lang="sk-SK" sz="1800" b="1" dirty="0">
                <a:solidFill>
                  <a:srgbClr val="FF0000"/>
                </a:solidFill>
              </a:rPr>
              <a:t>(od 1.6.2025)</a:t>
            </a:r>
            <a:endParaRPr lang="sk-SK" sz="2700" b="1" dirty="0">
              <a:solidFill>
                <a:srgbClr val="C0000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04950" y="1457325"/>
            <a:ext cx="7334250" cy="4769739"/>
          </a:xfrm>
        </p:spPr>
        <p:txBody>
          <a:bodyPr>
            <a:normAutofit/>
          </a:bodyPr>
          <a:lstStyle/>
          <a:p>
            <a:pPr>
              <a:buAutoNum type="alphaUcParenR"/>
            </a:pPr>
            <a:r>
              <a:rPr lang="sk-SK" dirty="0" smtClean="0"/>
              <a:t>odhadnutý </a:t>
            </a:r>
            <a:r>
              <a:rPr lang="sk-SK" dirty="0"/>
              <a:t>objem dreva, ktorý je dôvodom </a:t>
            </a:r>
            <a:r>
              <a:rPr lang="sk-SK" dirty="0" smtClean="0"/>
              <a:t>vzniku AŤ,             a </a:t>
            </a:r>
            <a:r>
              <a:rPr lang="sk-SK" dirty="0"/>
              <a:t>celkový objem </a:t>
            </a:r>
            <a:r>
              <a:rPr lang="sk-SK" dirty="0" smtClean="0"/>
              <a:t>AŤ </a:t>
            </a:r>
            <a:r>
              <a:rPr lang="sk-SK" dirty="0"/>
              <a:t>presiahnu 15 % zásoby porastu uvedenej v opise </a:t>
            </a:r>
            <a:r>
              <a:rPr lang="sk-SK" dirty="0" smtClean="0"/>
              <a:t>porastu</a:t>
            </a:r>
          </a:p>
          <a:p>
            <a:pPr>
              <a:buAutoNum type="alphaUcParenR"/>
            </a:pPr>
            <a:r>
              <a:rPr lang="sk-SK" dirty="0" smtClean="0"/>
              <a:t>odhadnutý </a:t>
            </a:r>
            <a:r>
              <a:rPr lang="sk-SK" dirty="0"/>
              <a:t>objem dreva, ktorý je dôvodom </a:t>
            </a:r>
            <a:r>
              <a:rPr lang="sk-SK" dirty="0" smtClean="0"/>
              <a:t>vzniku AŤ, </a:t>
            </a:r>
            <a:r>
              <a:rPr lang="sk-SK" dirty="0"/>
              <a:t>celkový objem vykonanej úmyselnej ťažby a celkový objem </a:t>
            </a:r>
            <a:r>
              <a:rPr lang="sk-SK" dirty="0" smtClean="0"/>
              <a:t>AŤ presiahnu </a:t>
            </a:r>
            <a:r>
              <a:rPr lang="sk-SK" dirty="0"/>
              <a:t>30 % zásoby porastu uvedenej v opise porastu; tým nie je dotknuté ustanovenie písmena </a:t>
            </a:r>
            <a:r>
              <a:rPr lang="sk-SK" dirty="0" smtClean="0"/>
              <a:t>A), </a:t>
            </a:r>
          </a:p>
          <a:p>
            <a:pPr>
              <a:buAutoNum type="alphaUcParenR"/>
            </a:pPr>
            <a:r>
              <a:rPr lang="sk-SK" dirty="0" smtClean="0"/>
              <a:t>bol </a:t>
            </a:r>
            <a:r>
              <a:rPr lang="sk-SK" dirty="0"/>
              <a:t>pre porast ohlásený dôvod vzniku </a:t>
            </a:r>
            <a:r>
              <a:rPr lang="sk-SK" dirty="0" smtClean="0"/>
              <a:t>AŤ podľa </a:t>
            </a:r>
            <a:r>
              <a:rPr lang="sk-SK" dirty="0"/>
              <a:t>písmena </a:t>
            </a:r>
            <a:r>
              <a:rPr lang="sk-SK" dirty="0" smtClean="0"/>
              <a:t>A) </a:t>
            </a:r>
            <a:r>
              <a:rPr lang="sk-SK" dirty="0"/>
              <a:t>alebo písmena </a:t>
            </a:r>
            <a:r>
              <a:rPr lang="sk-SK" dirty="0" smtClean="0"/>
              <a:t>B) </a:t>
            </a:r>
            <a:r>
              <a:rPr lang="sk-SK" dirty="0"/>
              <a:t>a odhadnutý objem dreva, ktorý je dôvodom vzniku ďalšej </a:t>
            </a:r>
            <a:r>
              <a:rPr lang="sk-SK" dirty="0" smtClean="0"/>
              <a:t>AŤ, </a:t>
            </a:r>
            <a:r>
              <a:rPr lang="sk-SK" dirty="0"/>
              <a:t>jednorazovo presiahne 5 % zásoby porastu uvedenej v opise porastu, </a:t>
            </a:r>
            <a:r>
              <a:rPr lang="sk-SK" dirty="0" smtClean="0"/>
              <a:t>alebo</a:t>
            </a:r>
            <a:endParaRPr lang="sk-SK" dirty="0"/>
          </a:p>
          <a:p>
            <a:pPr marL="0" indent="0">
              <a:buNone/>
            </a:pPr>
            <a:r>
              <a:rPr lang="sk-SK" sz="2800" dirty="0" smtClean="0">
                <a:solidFill>
                  <a:srgbClr val="C00000"/>
                </a:solidFill>
              </a:rPr>
              <a:t>D) </a:t>
            </a:r>
            <a:r>
              <a:rPr lang="sk-SK" sz="2800" dirty="0">
                <a:solidFill>
                  <a:srgbClr val="C00000"/>
                </a:solidFill>
              </a:rPr>
              <a:t>asanačná  ťažba sa má vykonať na súvislej </a:t>
            </a:r>
            <a:r>
              <a:rPr lang="sk-SK" sz="2800" dirty="0" smtClean="0">
                <a:solidFill>
                  <a:srgbClr val="C00000"/>
                </a:solidFill>
              </a:rPr>
              <a:t>ploche </a:t>
            </a:r>
            <a:r>
              <a:rPr lang="sk-SK" sz="2800" dirty="0">
                <a:solidFill>
                  <a:srgbClr val="C00000"/>
                </a:solidFill>
              </a:rPr>
              <a:t>s výmerou viac ako 0,3 </a:t>
            </a:r>
            <a:r>
              <a:rPr lang="sk-SK" sz="2800" dirty="0" smtClean="0">
                <a:solidFill>
                  <a:srgbClr val="C00000"/>
                </a:solidFill>
              </a:rPr>
              <a:t>ha.</a:t>
            </a:r>
            <a:endParaRPr lang="sk-SK" sz="2800" dirty="0">
              <a:solidFill>
                <a:srgbClr val="C00000"/>
              </a:solidFill>
            </a:endParaRP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B04ECB3-CD8C-42B1-9A8D-FFF78ADB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32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23665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</a:rPr>
              <a:t>Ohlásenie asanačnej ťažby </a:t>
            </a:r>
            <a:r>
              <a:rPr lang="sk-SK" sz="1800" b="1" dirty="0">
                <a:solidFill>
                  <a:srgbClr val="FF0000"/>
                </a:solidFill>
              </a:rPr>
              <a:t>(od 1.6.2025)</a:t>
            </a:r>
            <a:endParaRPr lang="sk-SK" sz="2800" b="1" dirty="0">
              <a:solidFill>
                <a:srgbClr val="00B05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43049" y="1457326"/>
            <a:ext cx="7096126" cy="4897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/>
              <a:t>Obhospodarovateľ lesa je povinný </a:t>
            </a:r>
            <a:r>
              <a:rPr lang="sk-SK" sz="2400" dirty="0" smtClean="0"/>
              <a:t>zabezpečiť </a:t>
            </a:r>
            <a:r>
              <a:rPr lang="sk-SK" sz="2400" dirty="0" smtClean="0">
                <a:solidFill>
                  <a:srgbClr val="FF0000"/>
                </a:solidFill>
              </a:rPr>
              <a:t>ohlásenie </a:t>
            </a:r>
            <a:r>
              <a:rPr lang="sk-SK" sz="2400" dirty="0" smtClean="0"/>
              <a:t>orgánu </a:t>
            </a:r>
            <a:r>
              <a:rPr lang="sk-SK" sz="2400" dirty="0"/>
              <a:t>ŠSLH </a:t>
            </a:r>
            <a:r>
              <a:rPr lang="sk-SK" sz="2400" dirty="0" smtClean="0">
                <a:solidFill>
                  <a:srgbClr val="FF0000"/>
                </a:solidFill>
              </a:rPr>
              <a:t>a zaevidovanie v LHE  </a:t>
            </a:r>
            <a:r>
              <a:rPr lang="sk-SK" sz="2400" dirty="0">
                <a:solidFill>
                  <a:srgbClr val="FF0000"/>
                </a:solidFill>
              </a:rPr>
              <a:t>do </a:t>
            </a:r>
            <a:r>
              <a:rPr lang="sk-SK" sz="2400" dirty="0" smtClean="0">
                <a:solidFill>
                  <a:srgbClr val="FF0000"/>
                </a:solidFill>
              </a:rPr>
              <a:t>7/30 dní </a:t>
            </a:r>
            <a:r>
              <a:rPr lang="sk-SK" sz="2400" u="sng" dirty="0">
                <a:solidFill>
                  <a:srgbClr val="FF0000"/>
                </a:solidFill>
              </a:rPr>
              <a:t>vznik </a:t>
            </a:r>
            <a:r>
              <a:rPr lang="sk-SK" sz="2400" b="1" u="sng" dirty="0">
                <a:solidFill>
                  <a:srgbClr val="FF0000"/>
                </a:solidFill>
              </a:rPr>
              <a:t>každej </a:t>
            </a:r>
            <a:r>
              <a:rPr lang="sk-SK" sz="2400" u="sng" dirty="0" smtClean="0">
                <a:solidFill>
                  <a:srgbClr val="FF0000"/>
                </a:solidFill>
              </a:rPr>
              <a:t>asanačnej </a:t>
            </a:r>
            <a:r>
              <a:rPr lang="sk-SK" sz="2400" u="sng" dirty="0">
                <a:solidFill>
                  <a:srgbClr val="FF0000"/>
                </a:solidFill>
              </a:rPr>
              <a:t>ťažby </a:t>
            </a:r>
            <a:r>
              <a:rPr lang="sk-SK" sz="2400" u="sng" dirty="0" smtClean="0">
                <a:solidFill>
                  <a:srgbClr val="FF0000"/>
                </a:solidFill>
              </a:rPr>
              <a:t>       </a:t>
            </a:r>
            <a:r>
              <a:rPr lang="sk-SK" sz="2400" b="1" dirty="0" smtClean="0"/>
              <a:t>v </a:t>
            </a:r>
            <a:r>
              <a:rPr lang="sk-SK" sz="2400" b="1" dirty="0"/>
              <a:t>období </a:t>
            </a:r>
            <a:endParaRPr lang="sk-SK" sz="2400" b="1" dirty="0" smtClean="0"/>
          </a:p>
          <a:p>
            <a:pPr marL="0" indent="0">
              <a:buNone/>
            </a:pPr>
            <a:r>
              <a:rPr lang="sk-SK" b="1" dirty="0">
                <a:solidFill>
                  <a:srgbClr val="00B050"/>
                </a:solidFill>
              </a:rPr>
              <a:t> </a:t>
            </a:r>
            <a:r>
              <a:rPr lang="sk-SK" sz="2400" b="1" dirty="0" smtClean="0"/>
              <a:t>- od</a:t>
            </a:r>
            <a:r>
              <a:rPr lang="sk-SK" sz="2400" dirty="0" smtClean="0"/>
              <a:t> </a:t>
            </a:r>
            <a:r>
              <a:rPr lang="sk-SK" sz="2400" dirty="0"/>
              <a:t>skončenia platnosti PSL alebo projektu starostlivosti o lesný </a:t>
            </a:r>
            <a:r>
              <a:rPr lang="sk-SK" sz="2400" dirty="0" smtClean="0"/>
              <a:t>pozemok                                          </a:t>
            </a:r>
            <a:r>
              <a:rPr lang="sk-SK" sz="2400" b="1" dirty="0"/>
              <a:t>do</a:t>
            </a:r>
            <a:r>
              <a:rPr lang="sk-SK" sz="2400" dirty="0"/>
              <a:t> vykonateľnosti rozhodnutia o schválení </a:t>
            </a:r>
            <a:r>
              <a:rPr lang="sk-SK" sz="2400" dirty="0" smtClean="0"/>
              <a:t>PSL,</a:t>
            </a:r>
          </a:p>
          <a:p>
            <a:pPr marL="0" indent="0">
              <a:buNone/>
            </a:pPr>
            <a:r>
              <a:rPr lang="sk-SK" sz="2400" dirty="0" smtClean="0"/>
              <a:t>- </a:t>
            </a:r>
            <a:r>
              <a:rPr lang="sk-SK" sz="2400" b="1" dirty="0" smtClean="0"/>
              <a:t>od</a:t>
            </a:r>
            <a:r>
              <a:rPr lang="sk-SK" sz="2400" dirty="0" smtClean="0"/>
              <a:t> </a:t>
            </a:r>
            <a:r>
              <a:rPr lang="en-US" sz="2400" dirty="0" err="1" smtClean="0"/>
              <a:t>vyhlásenia</a:t>
            </a:r>
            <a:r>
              <a:rPr lang="en-US" sz="2400" dirty="0" smtClean="0"/>
              <a:t> </a:t>
            </a:r>
            <a:r>
              <a:rPr lang="en-US" sz="2400" dirty="0" err="1"/>
              <a:t>pozemku</a:t>
            </a:r>
            <a:r>
              <a:rPr lang="en-US" sz="2400" dirty="0"/>
              <a:t> za lesný </a:t>
            </a:r>
            <a:r>
              <a:rPr lang="en-US" sz="2400" dirty="0" err="1"/>
              <a:t>pozemok</a:t>
            </a:r>
            <a:r>
              <a:rPr lang="en-US" sz="2400" dirty="0"/>
              <a:t> </a:t>
            </a:r>
            <a:r>
              <a:rPr lang="sk-SK" sz="2400" dirty="0" smtClean="0"/>
              <a:t>       </a:t>
            </a:r>
            <a:r>
              <a:rPr lang="en-US" sz="2400" b="1" dirty="0" smtClean="0"/>
              <a:t>do </a:t>
            </a:r>
            <a:r>
              <a:rPr lang="en-US" sz="2400" dirty="0" err="1"/>
              <a:t>schválenia</a:t>
            </a:r>
            <a:r>
              <a:rPr lang="en-US" sz="2400" dirty="0"/>
              <a:t> </a:t>
            </a:r>
            <a:r>
              <a:rPr lang="sk-SK" sz="2400" dirty="0" smtClean="0"/>
              <a:t>PSL </a:t>
            </a:r>
            <a:r>
              <a:rPr lang="en-US" sz="2400" dirty="0" smtClean="0"/>
              <a:t>alebo </a:t>
            </a:r>
            <a:r>
              <a:rPr lang="en-US" sz="2400" dirty="0" err="1"/>
              <a:t>projektu</a:t>
            </a:r>
            <a:r>
              <a:rPr lang="en-US" sz="2400" dirty="0"/>
              <a:t> </a:t>
            </a:r>
            <a:r>
              <a:rPr lang="en-US" sz="2400" dirty="0" err="1"/>
              <a:t>starostlivosti</a:t>
            </a:r>
            <a:r>
              <a:rPr lang="en-US" sz="2400" dirty="0"/>
              <a:t> o lesný </a:t>
            </a:r>
            <a:r>
              <a:rPr lang="en-US" sz="2400" dirty="0" err="1"/>
              <a:t>pozemok</a:t>
            </a:r>
            <a:r>
              <a:rPr lang="en-US" sz="2400" dirty="0"/>
              <a:t>.</a:t>
            </a:r>
            <a:endParaRPr lang="sk-SK" sz="2400" dirty="0"/>
          </a:p>
          <a:p>
            <a:pPr marL="0" indent="0">
              <a:buNone/>
            </a:pPr>
            <a:endParaRPr lang="sk-SK" sz="2400" dirty="0" smtClean="0"/>
          </a:p>
          <a:p>
            <a:pPr marL="0" indent="0">
              <a:buNone/>
            </a:pPr>
            <a:endParaRPr lang="sk-SK" u="sng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8A626C3B-7AE6-405F-BC35-B18C8DF9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055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776065"/>
          </a:xfrm>
        </p:spPr>
        <p:txBody>
          <a:bodyPr>
            <a:norm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</a:rPr>
              <a:t>Ohlásenie asanačnej ťažby </a:t>
            </a:r>
            <a:r>
              <a:rPr lang="sk-SK" sz="1800" b="1" dirty="0">
                <a:solidFill>
                  <a:srgbClr val="FF0000"/>
                </a:solidFill>
              </a:rPr>
              <a:t>(od 1.6.2025)</a:t>
            </a:r>
            <a:endParaRPr lang="sk-SK" sz="2800" b="1" dirty="0">
              <a:solidFill>
                <a:srgbClr val="00B05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958415" y="1403280"/>
            <a:ext cx="3197531" cy="48832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k-SK" sz="3600" b="1" dirty="0" smtClean="0">
                <a:solidFill>
                  <a:srgbClr val="00B050"/>
                </a:solidFill>
              </a:rPr>
              <a:t>Asanačná ťažba </a:t>
            </a:r>
          </a:p>
          <a:p>
            <a:pPr marL="0" indent="0">
              <a:buNone/>
            </a:pPr>
            <a:r>
              <a:rPr lang="sk-SK" sz="3600" b="1" dirty="0" smtClean="0">
                <a:solidFill>
                  <a:srgbClr val="00B050"/>
                </a:solidFill>
              </a:rPr>
              <a:t>sa NEOHLASUJE</a:t>
            </a:r>
            <a:r>
              <a:rPr lang="sk-SK" sz="3600" dirty="0" smtClean="0"/>
              <a:t> </a:t>
            </a:r>
          </a:p>
          <a:p>
            <a:pPr marL="0" indent="0">
              <a:buNone/>
            </a:pPr>
            <a:r>
              <a:rPr lang="sk-SK" sz="3600" dirty="0" smtClean="0"/>
              <a:t>v prípade,       </a:t>
            </a:r>
          </a:p>
          <a:p>
            <a:pPr marL="0" indent="0">
              <a:buNone/>
            </a:pPr>
            <a:r>
              <a:rPr lang="sk-SK" sz="3600" dirty="0" smtClean="0"/>
              <a:t>ak </a:t>
            </a:r>
            <a:r>
              <a:rPr lang="sk-SK" sz="3400" dirty="0" smtClean="0"/>
              <a:t>vo vlastníckom </a:t>
            </a:r>
            <a:endParaRPr lang="sk-SK" sz="3400" b="1" dirty="0" smtClean="0"/>
          </a:p>
          <a:p>
            <a:pPr marL="0" indent="0">
              <a:buNone/>
            </a:pPr>
            <a:r>
              <a:rPr lang="sk-SK" sz="3400" dirty="0" smtClean="0"/>
              <a:t>celku boli </a:t>
            </a:r>
          </a:p>
          <a:p>
            <a:pPr marL="0" indent="0">
              <a:buNone/>
            </a:pPr>
            <a:r>
              <a:rPr lang="sk-SK" sz="3400" u="sng" dirty="0" smtClean="0"/>
              <a:t>uložené opatrenia</a:t>
            </a:r>
          </a:p>
          <a:p>
            <a:pPr marL="0" indent="0">
              <a:buNone/>
            </a:pPr>
            <a:r>
              <a:rPr lang="sk-SK" sz="3400" dirty="0" smtClean="0"/>
              <a:t>z dôvodu</a:t>
            </a:r>
          </a:p>
          <a:p>
            <a:pPr marL="0" indent="0">
              <a:buNone/>
            </a:pPr>
            <a:r>
              <a:rPr lang="sk-SK" sz="3400" b="1" dirty="0" smtClean="0"/>
              <a:t>mimoriadnej </a:t>
            </a:r>
          </a:p>
          <a:p>
            <a:pPr marL="0" indent="0">
              <a:buNone/>
            </a:pPr>
            <a:r>
              <a:rPr lang="sk-SK" sz="3400" b="1" dirty="0" smtClean="0"/>
              <a:t>udalosti </a:t>
            </a:r>
            <a:r>
              <a:rPr lang="sk-SK" sz="3400" b="1" dirty="0"/>
              <a:t>v </a:t>
            </a:r>
            <a:r>
              <a:rPr lang="sk-SK" sz="3400" b="1" dirty="0" smtClean="0"/>
              <a:t>lesoch...</a:t>
            </a:r>
          </a:p>
          <a:p>
            <a:pPr marL="0" indent="0">
              <a:buNone/>
            </a:pPr>
            <a:endParaRPr lang="sk-SK" sz="1600" b="1" dirty="0" smtClean="0"/>
          </a:p>
          <a:p>
            <a:pPr marL="0" indent="0">
              <a:buNone/>
            </a:pPr>
            <a:r>
              <a:rPr lang="sk-SK" sz="3400" b="1" dirty="0" smtClean="0">
                <a:solidFill>
                  <a:srgbClr val="00B050"/>
                </a:solidFill>
              </a:rPr>
              <a:t>... Povinnosť jej zaevidovania v LHE tým nie je dotknutá...</a:t>
            </a:r>
            <a:endParaRPr lang="sk-SK" sz="3400" b="1" dirty="0">
              <a:solidFill>
                <a:srgbClr val="00B05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8A626C3B-7AE6-405F-BC35-B18C8DF987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1271588"/>
            <a:ext cx="533400" cy="244475"/>
          </a:xfrm>
        </p:spPr>
        <p:txBody>
          <a:bodyPr>
            <a:normAutofit fontScale="55000" lnSpcReduction="20000"/>
          </a:bodyPr>
          <a:lstStyle/>
          <a:p>
            <a:fld id="{6EC84D80-3779-453A-ADA2-5F0F5F321983}" type="slidenum">
              <a:rPr lang="sk-SK" smtClean="0"/>
              <a:t>36</a:t>
            </a:fld>
            <a:endParaRPr lang="sk-SK"/>
          </a:p>
        </p:txBody>
      </p:sp>
      <p:pic>
        <p:nvPicPr>
          <p:cNvPr id="6" name="Zástupný objekt pre obsah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353" y="1516063"/>
            <a:ext cx="3429000" cy="439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0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700" b="1" dirty="0" smtClean="0">
                <a:solidFill>
                  <a:srgbClr val="7030A0"/>
                </a:solidFill>
              </a:rPr>
              <a:t>Vykonanie asanačnej ťažby</a:t>
            </a:r>
            <a:endParaRPr lang="sk-SK" sz="2700" b="1" dirty="0">
              <a:solidFill>
                <a:srgbClr val="7030A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43050" y="1447800"/>
            <a:ext cx="7134606" cy="4058879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q"/>
            </a:pPr>
            <a:r>
              <a:rPr lang="sk-SK" sz="2475" dirty="0" smtClean="0"/>
              <a:t>AŤ  </a:t>
            </a:r>
            <a:r>
              <a:rPr lang="sk-SK" sz="2475" dirty="0"/>
              <a:t>môžem </a:t>
            </a:r>
            <a:r>
              <a:rPr lang="sk-SK" sz="2475" dirty="0" smtClean="0"/>
              <a:t>vykonávať </a:t>
            </a:r>
            <a:r>
              <a:rPr lang="sk-SK" sz="2475" dirty="0"/>
              <a:t>až po 10 dňoch od </a:t>
            </a:r>
            <a:r>
              <a:rPr lang="sk-SK" sz="2475" dirty="0" smtClean="0"/>
              <a:t>doručenia ohlásenia</a:t>
            </a:r>
            <a:r>
              <a:rPr lang="sk-SK" sz="2475" dirty="0"/>
              <a:t>, ak ... </a:t>
            </a:r>
            <a:endParaRPr lang="sk-SK" sz="2475" dirty="0" smtClean="0"/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sk-SK" sz="2475" dirty="0" smtClean="0"/>
              <a:t>...ak ustanovenie § 25 - lesné </a:t>
            </a:r>
            <a:r>
              <a:rPr lang="sk-SK" sz="2475" dirty="0"/>
              <a:t>cesty, </a:t>
            </a:r>
            <a:r>
              <a:rPr lang="sk-SK" sz="2475" dirty="0" smtClean="0"/>
              <a:t>alebo predpisy na úseku ŽP nehovoria inak</a:t>
            </a:r>
            <a:endParaRPr lang="sk-SK" sz="2475" dirty="0"/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sk-SK" sz="2475" dirty="0" smtClean="0">
                <a:solidFill>
                  <a:srgbClr val="FF0000"/>
                </a:solidFill>
              </a:rPr>
              <a:t>Skôr</a:t>
            </a:r>
            <a:r>
              <a:rPr lang="sk-SK" sz="2475" dirty="0">
                <a:solidFill>
                  <a:srgbClr val="FF0000"/>
                </a:solidFill>
              </a:rPr>
              <a:t>? Áno, ak </a:t>
            </a:r>
            <a:r>
              <a:rPr lang="sk-SK" sz="2475" dirty="0" smtClean="0">
                <a:solidFill>
                  <a:srgbClr val="FF0000"/>
                </a:solidFill>
              </a:rPr>
              <a:t>... (nové)</a:t>
            </a:r>
          </a:p>
          <a:p>
            <a:pPr marL="0" indent="0">
              <a:buClrTx/>
              <a:buNone/>
            </a:pPr>
            <a:endParaRPr lang="sk-SK" sz="2475" dirty="0" smtClean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14E7F771-0F1B-48E0-9101-6B1E84F2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201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700" b="1" dirty="0" smtClean="0">
                <a:solidFill>
                  <a:srgbClr val="7030A0"/>
                </a:solidFill>
              </a:rPr>
              <a:t>Vykonanie asanačnej ťažby</a:t>
            </a:r>
            <a:endParaRPr lang="sk-SK" sz="2700" b="1" dirty="0">
              <a:solidFill>
                <a:srgbClr val="7030A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33524" y="1447800"/>
            <a:ext cx="7144131" cy="4971288"/>
          </a:xfrm>
        </p:spPr>
        <p:txBody>
          <a:bodyPr>
            <a:noAutofit/>
          </a:bodyPr>
          <a:lstStyle/>
          <a:p>
            <a:pPr marL="0" indent="0">
              <a:buClrTx/>
              <a:buNone/>
            </a:pPr>
            <a:r>
              <a:rPr lang="sk-SK" sz="2475" dirty="0" smtClean="0">
                <a:solidFill>
                  <a:srgbClr val="FF0000"/>
                </a:solidFill>
              </a:rPr>
              <a:t>Skôr</a:t>
            </a:r>
            <a:r>
              <a:rPr lang="sk-SK" sz="2475" dirty="0">
                <a:solidFill>
                  <a:srgbClr val="FF0000"/>
                </a:solidFill>
              </a:rPr>
              <a:t>? Áno, ak </a:t>
            </a:r>
            <a:r>
              <a:rPr lang="sk-SK" sz="2475" dirty="0" smtClean="0">
                <a:solidFill>
                  <a:srgbClr val="FF0000"/>
                </a:solidFill>
              </a:rPr>
              <a:t>... </a:t>
            </a:r>
          </a:p>
          <a:p>
            <a:pPr marL="0" indent="0">
              <a:buClrTx/>
              <a:buNone/>
            </a:pPr>
            <a:r>
              <a:rPr lang="sk-SK" sz="2800" dirty="0" smtClean="0">
                <a:solidFill>
                  <a:srgbClr val="7030A0"/>
                </a:solidFill>
              </a:rPr>
              <a:t>... pred </a:t>
            </a:r>
            <a:r>
              <a:rPr lang="sk-SK" sz="2800" dirty="0">
                <a:solidFill>
                  <a:srgbClr val="7030A0"/>
                </a:solidFill>
              </a:rPr>
              <a:t>uplynutím tejto lehoty orgán </a:t>
            </a:r>
            <a:r>
              <a:rPr lang="sk-SK" sz="2800" dirty="0" smtClean="0">
                <a:solidFill>
                  <a:srgbClr val="7030A0"/>
                </a:solidFill>
              </a:rPr>
              <a:t>ŠSLH zapíše súhlas s </a:t>
            </a:r>
            <a:r>
              <a:rPr lang="sk-SK" sz="2800" dirty="0">
                <a:solidFill>
                  <a:srgbClr val="7030A0"/>
                </a:solidFill>
              </a:rPr>
              <a:t>vykonaním </a:t>
            </a:r>
            <a:r>
              <a:rPr lang="sk-SK" sz="2800" dirty="0" smtClean="0">
                <a:solidFill>
                  <a:srgbClr val="7030A0"/>
                </a:solidFill>
              </a:rPr>
              <a:t>AŤ </a:t>
            </a:r>
            <a:r>
              <a:rPr lang="sk-SK" sz="2800" dirty="0">
                <a:solidFill>
                  <a:srgbClr val="7030A0"/>
                </a:solidFill>
              </a:rPr>
              <a:t>v </a:t>
            </a:r>
            <a:r>
              <a:rPr lang="sk-SK" sz="2800" dirty="0" smtClean="0">
                <a:solidFill>
                  <a:srgbClr val="7030A0"/>
                </a:solidFill>
              </a:rPr>
              <a:t>ISLH  </a:t>
            </a:r>
            <a:endParaRPr lang="sk-SK" sz="2800" dirty="0">
              <a:solidFill>
                <a:srgbClr val="7030A0"/>
              </a:solidFill>
            </a:endParaRPr>
          </a:p>
          <a:p>
            <a:pPr marL="0" indent="0">
              <a:buClrTx/>
              <a:buNone/>
            </a:pPr>
            <a:endParaRPr lang="sk-SK" sz="2475" dirty="0" smtClean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14E7F771-0F1B-48E0-9101-6B1E84F2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38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96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39</a:t>
            </a:fld>
            <a:endParaRPr lang="sk-SK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/>
          <a:srcRect t="8091" b="5671"/>
          <a:stretch/>
        </p:blipFill>
        <p:spPr>
          <a:xfrm>
            <a:off x="1" y="1299537"/>
            <a:ext cx="9144000" cy="44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700" b="1" dirty="0" smtClean="0">
                <a:solidFill>
                  <a:srgbClr val="7030A0"/>
                </a:solidFill>
              </a:rPr>
              <a:t>Vykonanie asanačnej ťažby</a:t>
            </a:r>
            <a:endParaRPr lang="sk-SK" sz="2700" b="1" dirty="0">
              <a:solidFill>
                <a:srgbClr val="7030A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24000" y="1447800"/>
            <a:ext cx="7153656" cy="4058879"/>
          </a:xfrm>
        </p:spPr>
        <p:txBody>
          <a:bodyPr>
            <a:noAutofit/>
          </a:bodyPr>
          <a:lstStyle/>
          <a:p>
            <a:pPr marL="0" indent="0">
              <a:buClrTx/>
              <a:buNone/>
            </a:pPr>
            <a:r>
              <a:rPr lang="sk-SK" sz="2475" dirty="0" smtClean="0">
                <a:solidFill>
                  <a:srgbClr val="FF0000"/>
                </a:solidFill>
              </a:rPr>
              <a:t>Skôr</a:t>
            </a:r>
            <a:r>
              <a:rPr lang="sk-SK" sz="2475" dirty="0">
                <a:solidFill>
                  <a:srgbClr val="FF0000"/>
                </a:solidFill>
              </a:rPr>
              <a:t>? Áno, ak </a:t>
            </a:r>
            <a:r>
              <a:rPr lang="sk-SK" sz="2475" dirty="0" smtClean="0">
                <a:solidFill>
                  <a:srgbClr val="FF0000"/>
                </a:solidFill>
              </a:rPr>
              <a:t>... </a:t>
            </a:r>
          </a:p>
          <a:p>
            <a:pPr marL="0" indent="0">
              <a:buClrTx/>
              <a:buNone/>
            </a:pPr>
            <a:r>
              <a:rPr lang="sk-SK" sz="2000" dirty="0" smtClean="0"/>
              <a:t>... pred </a:t>
            </a:r>
            <a:r>
              <a:rPr lang="sk-SK" sz="2000" dirty="0"/>
              <a:t>uplynutím tejto lehoty orgán </a:t>
            </a:r>
            <a:r>
              <a:rPr lang="sk-SK" sz="2000" dirty="0" smtClean="0"/>
              <a:t>ŠSLH zapíše súhlas s </a:t>
            </a:r>
            <a:r>
              <a:rPr lang="sk-SK" sz="2000" dirty="0"/>
              <a:t>vykonaním </a:t>
            </a:r>
            <a:r>
              <a:rPr lang="sk-SK" sz="2000" dirty="0" smtClean="0"/>
              <a:t>AŤ </a:t>
            </a:r>
            <a:r>
              <a:rPr lang="sk-SK" sz="2000" dirty="0"/>
              <a:t>v </a:t>
            </a:r>
            <a:r>
              <a:rPr lang="sk-SK" sz="2000" dirty="0" smtClean="0"/>
              <a:t>ISLH  </a:t>
            </a:r>
            <a:endParaRPr lang="sk-SK" sz="2000" dirty="0"/>
          </a:p>
          <a:p>
            <a:pPr marL="0" indent="0">
              <a:buClrTx/>
              <a:buNone/>
            </a:pPr>
            <a:r>
              <a:rPr lang="sk-SK" sz="2800" dirty="0" smtClean="0">
                <a:solidFill>
                  <a:srgbClr val="7030A0"/>
                </a:solidFill>
              </a:rPr>
              <a:t>... ide </a:t>
            </a:r>
            <a:r>
              <a:rPr lang="sk-SK" sz="2800" dirty="0">
                <a:solidFill>
                  <a:srgbClr val="7030A0"/>
                </a:solidFill>
              </a:rPr>
              <a:t>o územie s </a:t>
            </a:r>
            <a:r>
              <a:rPr lang="sk-SK" sz="2800" dirty="0" smtClean="0">
                <a:solidFill>
                  <a:srgbClr val="7030A0"/>
                </a:solidFill>
              </a:rPr>
              <a:t>II. až IV. </a:t>
            </a:r>
            <a:r>
              <a:rPr lang="sk-SK" sz="2800" dirty="0">
                <a:solidFill>
                  <a:srgbClr val="7030A0"/>
                </a:solidFill>
              </a:rPr>
              <a:t>stupňom ochrany alebo </a:t>
            </a:r>
            <a:r>
              <a:rPr lang="sk-SK" sz="2800" dirty="0" smtClean="0">
                <a:solidFill>
                  <a:srgbClr val="7030A0"/>
                </a:solidFill>
              </a:rPr>
              <a:t>CHVÚ a </a:t>
            </a:r>
            <a:r>
              <a:rPr lang="sk-SK" sz="2800" dirty="0">
                <a:solidFill>
                  <a:srgbClr val="7030A0"/>
                </a:solidFill>
              </a:rPr>
              <a:t>bolo vydané </a:t>
            </a:r>
            <a:r>
              <a:rPr lang="sk-SK" sz="2800" b="1" dirty="0">
                <a:solidFill>
                  <a:srgbClr val="7030A0"/>
                </a:solidFill>
              </a:rPr>
              <a:t>rozhodnutie</a:t>
            </a:r>
            <a:r>
              <a:rPr lang="sk-SK" sz="2800" dirty="0">
                <a:solidFill>
                  <a:srgbClr val="7030A0"/>
                </a:solidFill>
              </a:rPr>
              <a:t> podľa osobitného </a:t>
            </a:r>
            <a:r>
              <a:rPr lang="sk-SK" sz="2800" dirty="0" smtClean="0">
                <a:solidFill>
                  <a:srgbClr val="7030A0"/>
                </a:solidFill>
              </a:rPr>
              <a:t>predpisu* </a:t>
            </a:r>
            <a:r>
              <a:rPr lang="sk-SK" sz="2800" dirty="0">
                <a:solidFill>
                  <a:srgbClr val="7030A0"/>
                </a:solidFill>
              </a:rPr>
              <a:t>umožňujúce jej </a:t>
            </a:r>
            <a:r>
              <a:rPr lang="sk-SK" sz="2800" dirty="0" smtClean="0">
                <a:solidFill>
                  <a:srgbClr val="7030A0"/>
                </a:solidFill>
              </a:rPr>
              <a:t>(skoršie) vykonanie, alebo</a:t>
            </a:r>
          </a:p>
          <a:p>
            <a:pPr marL="0" indent="0">
              <a:buClrTx/>
              <a:buNone/>
            </a:pPr>
            <a:r>
              <a:rPr lang="sk-SK" sz="2800" dirty="0" smtClean="0">
                <a:solidFill>
                  <a:srgbClr val="7030A0"/>
                </a:solidFill>
              </a:rPr>
              <a:t>...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14E7F771-0F1B-48E0-9101-6B1E84F2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40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67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700" b="1" dirty="0" smtClean="0">
                <a:solidFill>
                  <a:srgbClr val="7030A0"/>
                </a:solidFill>
              </a:rPr>
              <a:t>Vykonanie asanačnej ťažby</a:t>
            </a:r>
            <a:endParaRPr lang="sk-SK" sz="2700" b="1" dirty="0">
              <a:solidFill>
                <a:srgbClr val="7030A0"/>
              </a:solidFill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43050" y="1447800"/>
            <a:ext cx="7143750" cy="5525643"/>
          </a:xfrm>
        </p:spPr>
        <p:txBody>
          <a:bodyPr>
            <a:noAutofit/>
          </a:bodyPr>
          <a:lstStyle/>
          <a:p>
            <a:pPr marL="0" indent="0">
              <a:buClrTx/>
              <a:buNone/>
            </a:pPr>
            <a:r>
              <a:rPr lang="sk-SK" sz="2475" dirty="0" smtClean="0">
                <a:solidFill>
                  <a:srgbClr val="FF0000"/>
                </a:solidFill>
              </a:rPr>
              <a:t>Skôr</a:t>
            </a:r>
            <a:r>
              <a:rPr lang="sk-SK" sz="2475" dirty="0">
                <a:solidFill>
                  <a:srgbClr val="FF0000"/>
                </a:solidFill>
              </a:rPr>
              <a:t>? Áno, ak </a:t>
            </a:r>
            <a:r>
              <a:rPr lang="sk-SK" sz="2475" dirty="0" smtClean="0">
                <a:solidFill>
                  <a:srgbClr val="FF0000"/>
                </a:solidFill>
              </a:rPr>
              <a:t>... </a:t>
            </a:r>
          </a:p>
          <a:p>
            <a:pPr marL="0" indent="0">
              <a:buClrTx/>
              <a:buNone/>
            </a:pPr>
            <a:r>
              <a:rPr lang="sk-SK" sz="2000" dirty="0" smtClean="0"/>
              <a:t>... pred </a:t>
            </a:r>
            <a:r>
              <a:rPr lang="sk-SK" sz="2000" dirty="0"/>
              <a:t>uplynutím tejto lehoty orgán </a:t>
            </a:r>
            <a:r>
              <a:rPr lang="sk-SK" sz="2000" dirty="0" smtClean="0"/>
              <a:t>ŠSLH zapíše súhlas        s </a:t>
            </a:r>
            <a:r>
              <a:rPr lang="sk-SK" sz="2000" dirty="0"/>
              <a:t>vykonaním </a:t>
            </a:r>
            <a:r>
              <a:rPr lang="sk-SK" sz="2000" dirty="0" smtClean="0"/>
              <a:t>AŤ </a:t>
            </a:r>
            <a:r>
              <a:rPr lang="sk-SK" sz="2000" dirty="0"/>
              <a:t>v </a:t>
            </a:r>
            <a:r>
              <a:rPr lang="sk-SK" sz="2000" dirty="0" smtClean="0"/>
              <a:t>ISLH  </a:t>
            </a:r>
            <a:endParaRPr lang="sk-SK" sz="2000" dirty="0"/>
          </a:p>
          <a:p>
            <a:pPr marL="0" indent="0">
              <a:buClrTx/>
              <a:buNone/>
            </a:pPr>
            <a:r>
              <a:rPr lang="sk-SK" sz="2000" dirty="0" smtClean="0"/>
              <a:t>... ide </a:t>
            </a:r>
            <a:r>
              <a:rPr lang="sk-SK" sz="2000" dirty="0"/>
              <a:t>o územie s </a:t>
            </a:r>
            <a:r>
              <a:rPr lang="sk-SK" sz="2000" dirty="0" smtClean="0"/>
              <a:t>II. až IV. </a:t>
            </a:r>
            <a:r>
              <a:rPr lang="sk-SK" sz="2000" dirty="0"/>
              <a:t>stupňom ochrany alebo </a:t>
            </a:r>
            <a:r>
              <a:rPr lang="sk-SK" sz="2000" dirty="0" smtClean="0"/>
              <a:t>CHVÚ a </a:t>
            </a:r>
            <a:r>
              <a:rPr lang="sk-SK" sz="2000" dirty="0"/>
              <a:t>bolo </a:t>
            </a:r>
            <a:r>
              <a:rPr lang="sk-SK" sz="2000" u="sng" dirty="0"/>
              <a:t>vydané rozhodnutie </a:t>
            </a:r>
            <a:r>
              <a:rPr lang="sk-SK" sz="2000" dirty="0"/>
              <a:t>podľa osobitného </a:t>
            </a:r>
            <a:r>
              <a:rPr lang="sk-SK" sz="2000" dirty="0" smtClean="0"/>
              <a:t>predpisu* </a:t>
            </a:r>
            <a:r>
              <a:rPr lang="sk-SK" sz="2000" dirty="0"/>
              <a:t>umožňujúce jej </a:t>
            </a:r>
            <a:r>
              <a:rPr lang="sk-SK" sz="2000" dirty="0" smtClean="0"/>
              <a:t>(skoršie) vykonanie, alebo</a:t>
            </a:r>
          </a:p>
          <a:p>
            <a:pPr marL="0" indent="0">
              <a:buClrTx/>
              <a:buNone/>
            </a:pPr>
            <a:r>
              <a:rPr lang="sk-SK" sz="2800" dirty="0">
                <a:solidFill>
                  <a:srgbClr val="7030A0"/>
                </a:solidFill>
              </a:rPr>
              <a:t>... </a:t>
            </a:r>
            <a:r>
              <a:rPr lang="sk-SK" sz="2800" dirty="0" smtClean="0">
                <a:solidFill>
                  <a:srgbClr val="7030A0"/>
                </a:solidFill>
              </a:rPr>
              <a:t>ide </a:t>
            </a:r>
            <a:r>
              <a:rPr lang="sk-SK" sz="2800" dirty="0">
                <a:solidFill>
                  <a:srgbClr val="7030A0"/>
                </a:solidFill>
              </a:rPr>
              <a:t>o územie s II. až IV. stupňom ochrany alebo CHVÚ a </a:t>
            </a:r>
            <a:r>
              <a:rPr lang="sk-SK" sz="2800" dirty="0" smtClean="0">
                <a:solidFill>
                  <a:srgbClr val="7030A0"/>
                </a:solidFill>
              </a:rPr>
              <a:t>bolo </a:t>
            </a:r>
            <a:r>
              <a:rPr lang="sk-SK" sz="2800" dirty="0">
                <a:solidFill>
                  <a:srgbClr val="7030A0"/>
                </a:solidFill>
              </a:rPr>
              <a:t>vydané </a:t>
            </a:r>
            <a:r>
              <a:rPr lang="sk-SK" sz="2800" b="1" dirty="0">
                <a:solidFill>
                  <a:srgbClr val="7030A0"/>
                </a:solidFill>
              </a:rPr>
              <a:t>súhlasné stanovisko</a:t>
            </a:r>
            <a:r>
              <a:rPr lang="sk-SK" sz="2800" dirty="0">
                <a:solidFill>
                  <a:srgbClr val="7030A0"/>
                </a:solidFill>
              </a:rPr>
              <a:t> </a:t>
            </a:r>
            <a:r>
              <a:rPr lang="sk-SK" sz="2800" u="sng" dirty="0">
                <a:solidFill>
                  <a:srgbClr val="7030A0"/>
                </a:solidFill>
              </a:rPr>
              <a:t>organizácie</a:t>
            </a:r>
            <a:r>
              <a:rPr lang="sk-SK" sz="2800" dirty="0">
                <a:solidFill>
                  <a:srgbClr val="7030A0"/>
                </a:solidFill>
              </a:rPr>
              <a:t> ochrany prírody</a:t>
            </a:r>
            <a:r>
              <a:rPr lang="sk-SK" sz="2800" u="sng" dirty="0">
                <a:solidFill>
                  <a:srgbClr val="7030A0"/>
                </a:solidFill>
              </a:rPr>
              <a:t>, ktorá nie je obhospodarovateľom lesa v dotknutom území</a:t>
            </a:r>
            <a:r>
              <a:rPr lang="sk-SK" sz="2800" dirty="0">
                <a:solidFill>
                  <a:srgbClr val="7030A0"/>
                </a:solidFill>
              </a:rPr>
              <a:t>, s jej </a:t>
            </a:r>
            <a:r>
              <a:rPr lang="sk-SK" sz="2800" dirty="0" smtClean="0">
                <a:solidFill>
                  <a:srgbClr val="7030A0"/>
                </a:solidFill>
              </a:rPr>
              <a:t>vykonaním         </a:t>
            </a:r>
            <a:r>
              <a:rPr lang="sk-SK" sz="2400" dirty="0" smtClean="0">
                <a:solidFill>
                  <a:srgbClr val="0070C0"/>
                </a:solidFill>
              </a:rPr>
              <a:t>(+ ešte niečo)</a:t>
            </a:r>
            <a:endParaRPr lang="sk-SK" sz="2800" dirty="0">
              <a:solidFill>
                <a:srgbClr val="0070C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endParaRPr lang="sk-SK" sz="2475" dirty="0" smtClean="0">
              <a:solidFill>
                <a:srgbClr val="FF0000"/>
              </a:solidFill>
            </a:endParaRP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14E7F771-0F1B-48E0-9101-6B1E84F2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41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54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42</a:t>
            </a:fld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2133599" y="148471"/>
            <a:ext cx="588645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k-SK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Predmet:</a:t>
            </a:r>
            <a:r>
              <a:rPr lang="sk-SK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sk-SK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Informácia o výsledku schvaľovacieho procesu organizáciou ochrany prírody k vykonaniu asanačnej ťažby</a:t>
            </a:r>
            <a:r>
              <a:rPr lang="sk-SK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sk-SK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sk-SK" sz="1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[</a:t>
            </a:r>
            <a:r>
              <a:rPr lang="sk-SK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Automaticky generovaná správa - neodpovedajte</a:t>
            </a:r>
            <a:r>
              <a:rPr lang="sk-SK" sz="1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</a:p>
          <a:p>
            <a:pPr>
              <a:spcAft>
                <a:spcPts val="1200"/>
              </a:spcAft>
            </a:pP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Ohlásený 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vznik dôvodu na asanačnú ťažbu </a:t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dátum vzniku asanačnej ťažby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..........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dátum odoslania ohlásenia: 27.05.2020</a:t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obhospodarovateľom lesa: LESY SR </a:t>
            </a:r>
            <a:r>
              <a:rPr lang="sk-SK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š.p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OZ ....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 JPRL: DC: 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..... ČP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... 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PS: 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podľa PSL/PSLP: LY042 </a:t>
            </a:r>
            <a:r>
              <a:rPr lang="sk-SK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LESY .......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bol podľa § 23 ods. 10 písm. b) zákona č. 326/2005 Z. z. o lesoch v znení neskorších predpisov príslušnou organizáciou ochrany prírody posúdený v schvaľovacom procese a v informačnom systéme lesného hospodárstva </a:t>
            </a:r>
            <a:r>
              <a:rPr lang="sk-SK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bol zaevidovaný súhlas </a:t>
            </a: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 vykonaním ohlásenej asanačnej ťažby. </a:t>
            </a:r>
            <a:b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Zaevidovanie súhlasu organizácie ochrany prírody v informačnom systéme lesného hospodárstva </a:t>
            </a:r>
            <a:r>
              <a:rPr lang="sk-SK" sz="16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nie je možné považovať za súhlasné stanovisko organizácie ochrany prírody na vykonanie ohlásenej asanačnej ťažby </a:t>
            </a:r>
            <a:r>
              <a:rPr lang="sk-SK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umožňujúce jej vykonanie pred uplynutím 10 dňovej lehoty od jej ohlásenia, ani za súhlasné stanovisko organizácie ochrany prírody podľa </a:t>
            </a:r>
            <a:r>
              <a:rPr lang="sk-SK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§ </a:t>
            </a:r>
            <a:r>
              <a:rPr lang="sk-SK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 ods. 8 zákona č. 543/2002 Z. z. o ochrane prírody a krajiny v znení neskorších predpisov k vykonaniu sústredenej asanačnej ťažby, ak sa vyžaduje. </a:t>
            </a:r>
            <a:br>
              <a:rPr lang="sk-SK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sk-SK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Tento súhlas nenahrádza súhlas orgánu štátnej správy lesného hospodárstva podľa § 23 ods. 10 písm. a) zákona č. 326/2005 Z. z. o lesoch umožňujúce vykonanie asanačnej ťažby pred uplynutím 10 dňovej lehoty od jej ohlásenia.</a:t>
            </a:r>
            <a:endParaRPr lang="sk-SK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700" b="1" dirty="0">
                <a:solidFill>
                  <a:srgbClr val="FF0000"/>
                </a:solidFill>
              </a:rPr>
              <a:t>Záväznosť ťažby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1"/>
          </p:nvPr>
        </p:nvSpPr>
        <p:spPr>
          <a:xfrm>
            <a:off x="1524000" y="1447800"/>
            <a:ext cx="7242048" cy="5181600"/>
          </a:xfrm>
        </p:spPr>
        <p:txBody>
          <a:bodyPr>
            <a:normAutofit fontScale="62500" lnSpcReduction="20000"/>
          </a:bodyPr>
          <a:lstStyle/>
          <a:p>
            <a:pPr marL="69056" lvl="1" indent="0">
              <a:buNone/>
            </a:pPr>
            <a:endParaRPr lang="sk-SK" sz="1050" dirty="0"/>
          </a:p>
          <a:p>
            <a:pPr marL="69056" lvl="1" indent="0">
              <a:lnSpc>
                <a:spcPct val="134000"/>
              </a:lnSpc>
              <a:buClr>
                <a:srgbClr val="94B6D2"/>
              </a:buClr>
              <a:buNone/>
            </a:pPr>
            <a:r>
              <a:rPr lang="sk-SK" sz="3800" dirty="0"/>
              <a:t>... </a:t>
            </a:r>
            <a:r>
              <a:rPr lang="sk-SK" sz="3800" dirty="0" smtClean="0">
                <a:solidFill>
                  <a:srgbClr val="FF0000"/>
                </a:solidFill>
              </a:rPr>
              <a:t>platí </a:t>
            </a:r>
            <a:r>
              <a:rPr lang="sk-SK" sz="2800" u="sng" dirty="0"/>
              <a:t>(§ 23 ods. 13)</a:t>
            </a:r>
            <a:r>
              <a:rPr lang="sk-SK" sz="3800" dirty="0">
                <a:solidFill>
                  <a:srgbClr val="FF0000"/>
                </a:solidFill>
              </a:rPr>
              <a:t>, že </a:t>
            </a:r>
            <a:r>
              <a:rPr lang="sk-SK" sz="3800" dirty="0"/>
              <a:t>... celkový objem dreva predpísaný na ťažbu </a:t>
            </a:r>
            <a:r>
              <a:rPr lang="sk-SK" sz="3800" dirty="0" smtClean="0"/>
              <a:t>PSL / PSLP </a:t>
            </a:r>
            <a:r>
              <a:rPr lang="sk-SK" sz="3800" b="1" dirty="0"/>
              <a:t>pre </a:t>
            </a:r>
            <a:r>
              <a:rPr lang="sk-SK" sz="3800" b="1" dirty="0" smtClean="0"/>
              <a:t>vlastnícky celok </a:t>
            </a:r>
            <a:r>
              <a:rPr lang="sk-SK" sz="3800" b="1" u="sng" dirty="0" smtClean="0">
                <a:solidFill>
                  <a:srgbClr val="FF0000"/>
                </a:solidFill>
              </a:rPr>
              <a:t>a </a:t>
            </a:r>
            <a:r>
              <a:rPr lang="sk-SK" sz="3800" b="1" u="sng" dirty="0">
                <a:solidFill>
                  <a:srgbClr val="FF0000"/>
                </a:solidFill>
              </a:rPr>
              <a:t>kategóriu lesa</a:t>
            </a:r>
            <a:r>
              <a:rPr lang="sk-SK" sz="3800" u="sng" dirty="0">
                <a:solidFill>
                  <a:srgbClr val="FF0000"/>
                </a:solidFill>
              </a:rPr>
              <a:t> </a:t>
            </a:r>
            <a:r>
              <a:rPr lang="sk-SK" sz="3800" u="sng" dirty="0"/>
              <a:t>nemožno ťažbou prekročiť. </a:t>
            </a:r>
            <a:r>
              <a:rPr lang="sk-SK" sz="3300" dirty="0" smtClean="0">
                <a:solidFill>
                  <a:srgbClr val="C00000"/>
                </a:solidFill>
              </a:rPr>
              <a:t>(</a:t>
            </a:r>
            <a:r>
              <a:rPr lang="sk-SK" sz="3300" dirty="0">
                <a:solidFill>
                  <a:srgbClr val="C00000"/>
                </a:solidFill>
              </a:rPr>
              <a:t>ak zákon </a:t>
            </a:r>
            <a:r>
              <a:rPr lang="sk-SK" sz="3300" dirty="0" smtClean="0">
                <a:solidFill>
                  <a:srgbClr val="C00000"/>
                </a:solidFill>
              </a:rPr>
              <a:t>o lesoch inde </a:t>
            </a:r>
            <a:r>
              <a:rPr lang="sk-SK" sz="3300" dirty="0">
                <a:solidFill>
                  <a:srgbClr val="C00000"/>
                </a:solidFill>
              </a:rPr>
              <a:t>nehovorí inak)</a:t>
            </a:r>
            <a:endParaRPr lang="sk-SK" sz="3800" dirty="0">
              <a:solidFill>
                <a:srgbClr val="C00000"/>
              </a:solidFill>
            </a:endParaRPr>
          </a:p>
          <a:p>
            <a:pPr marL="69056" lvl="1" indent="0">
              <a:buNone/>
            </a:pPr>
            <a:endParaRPr lang="sk-SK" sz="1300" dirty="0" smtClean="0"/>
          </a:p>
          <a:p>
            <a:pPr marL="69056" lvl="1" indent="0">
              <a:lnSpc>
                <a:spcPct val="134000"/>
              </a:lnSpc>
              <a:buNone/>
            </a:pPr>
            <a:r>
              <a:rPr lang="sk-SK" sz="3800" u="sng" dirty="0" smtClean="0"/>
              <a:t>Celkový </a:t>
            </a:r>
            <a:r>
              <a:rPr lang="sk-SK" sz="3800" u="sng" dirty="0"/>
              <a:t>objem dreva</a:t>
            </a:r>
            <a:r>
              <a:rPr lang="sk-SK" sz="3800" dirty="0"/>
              <a:t> predpísaný na </a:t>
            </a:r>
            <a:r>
              <a:rPr lang="sk-SK" sz="3800" dirty="0" smtClean="0"/>
              <a:t>ťažbu   PSL / PSLP pre </a:t>
            </a:r>
            <a:r>
              <a:rPr lang="sk-SK" sz="3800" dirty="0"/>
              <a:t>vlastnícky </a:t>
            </a:r>
            <a:r>
              <a:rPr lang="sk-SK" sz="3800" dirty="0" smtClean="0"/>
              <a:t>celok a </a:t>
            </a:r>
            <a:r>
              <a:rPr lang="sk-SK" sz="3800" dirty="0"/>
              <a:t>kategóriu </a:t>
            </a:r>
            <a:r>
              <a:rPr lang="sk-SK" sz="3800" dirty="0" smtClean="0"/>
              <a:t>lesa </a:t>
            </a:r>
            <a:r>
              <a:rPr lang="sk-SK" sz="3800" u="sng" dirty="0" smtClean="0">
                <a:solidFill>
                  <a:srgbClr val="FF0000"/>
                </a:solidFill>
              </a:rPr>
              <a:t>sa </a:t>
            </a:r>
            <a:r>
              <a:rPr lang="sk-SK" sz="3800" u="sng" dirty="0">
                <a:solidFill>
                  <a:srgbClr val="FF0000"/>
                </a:solidFill>
              </a:rPr>
              <a:t>znižuje o objem </a:t>
            </a:r>
            <a:r>
              <a:rPr lang="sk-SK" sz="3800" dirty="0">
                <a:solidFill>
                  <a:srgbClr val="FF0000"/>
                </a:solidFill>
              </a:rPr>
              <a:t>dreva odumretých </a:t>
            </a:r>
            <a:r>
              <a:rPr lang="sk-SK" sz="3800" dirty="0" smtClean="0">
                <a:solidFill>
                  <a:srgbClr val="FF0000"/>
                </a:solidFill>
              </a:rPr>
              <a:t>               a </a:t>
            </a:r>
            <a:r>
              <a:rPr lang="sk-SK" sz="3800" dirty="0">
                <a:solidFill>
                  <a:srgbClr val="FF0000"/>
                </a:solidFill>
              </a:rPr>
              <a:t>poškodených stromov, ktoré sú dôvodom </a:t>
            </a:r>
            <a:r>
              <a:rPr lang="sk-SK" sz="3800" dirty="0" smtClean="0">
                <a:solidFill>
                  <a:srgbClr val="FF0000"/>
                </a:solidFill>
              </a:rPr>
              <a:t>    na </a:t>
            </a:r>
            <a:r>
              <a:rPr lang="sk-SK" sz="3800" u="sng" dirty="0">
                <a:solidFill>
                  <a:srgbClr val="FF0000"/>
                </a:solidFill>
              </a:rPr>
              <a:t>asanačnú ťažbu</a:t>
            </a:r>
            <a:r>
              <a:rPr lang="sk-SK" sz="3800" dirty="0" smtClean="0"/>
              <a:t>.</a:t>
            </a:r>
            <a:endParaRPr lang="sk-SK" sz="3200" dirty="0"/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B430594C-EA7C-4A2B-8922-BFC7C764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6EC84D80-3779-453A-ADA2-5F0F5F321983}" type="slidenum">
              <a:rPr lang="sk-SK" smtClean="0"/>
              <a:t>43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890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44</a:t>
            </a:fld>
            <a:endParaRPr lang="sk-SK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29AD7BF-235A-45A6-83CA-3D039FB1FA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-175" r="13379" b="-3253"/>
          <a:stretch/>
        </p:blipFill>
        <p:spPr>
          <a:xfrm>
            <a:off x="0" y="0"/>
            <a:ext cx="9131968" cy="7074568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3260557" y="5151204"/>
            <a:ext cx="55465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Zmeny v ďalších oblastiach </a:t>
            </a:r>
            <a:r>
              <a:rPr lang="sk-SK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zákonnej </a:t>
            </a:r>
            <a:r>
              <a:rPr lang="sk-SK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úpravy</a:t>
            </a:r>
          </a:p>
        </p:txBody>
      </p:sp>
    </p:spTree>
    <p:extLst>
      <p:ext uri="{BB962C8B-B14F-4D97-AF65-F5344CB8AC3E}">
        <p14:creationId xmlns:p14="http://schemas.microsoft.com/office/powerpoint/2010/main" val="25790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7965"/>
          </a:xfrm>
        </p:spPr>
        <p:txBody>
          <a:bodyPr>
            <a:normAutofit/>
          </a:bodyPr>
          <a:lstStyle/>
          <a:p>
            <a:r>
              <a:rPr lang="sk-SK" sz="3200" dirty="0" smtClean="0"/>
              <a:t>Lesná hospodárska evidencia </a:t>
            </a:r>
            <a:endParaRPr lang="sk-SK" sz="32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idx="1"/>
          </p:nvPr>
        </p:nvSpPr>
        <p:spPr>
          <a:xfrm>
            <a:off x="1533525" y="1457326"/>
            <a:ext cx="7086600" cy="4514850"/>
          </a:xfrm>
        </p:spPr>
        <p:txBody>
          <a:bodyPr/>
          <a:lstStyle/>
          <a:p>
            <a:r>
              <a:rPr lang="sk-SK" dirty="0" smtClean="0"/>
              <a:t>Prechodné ustanovenia zákona o lesoch k zmenám od 01.06.2025 (§ 68h ods. 3) osobitne upravujú uplatňovanie     § 44 zákona (LHE), najmä vo vzťahu k roku 2025</a:t>
            </a:r>
          </a:p>
          <a:p>
            <a:r>
              <a:rPr lang="sk-SK" dirty="0" smtClean="0"/>
              <a:t>Vyhláška o LHE č. 297/2011 Z. z.  - účinnosť od 01.01.2026,     s úpravou vedenia LHE v roku 2025</a:t>
            </a:r>
          </a:p>
          <a:p>
            <a:r>
              <a:rPr lang="sk-SK" dirty="0" smtClean="0"/>
              <a:t>...</a:t>
            </a:r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51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7965"/>
          </a:xfrm>
        </p:spPr>
        <p:txBody>
          <a:bodyPr>
            <a:normAutofit/>
          </a:bodyPr>
          <a:lstStyle/>
          <a:p>
            <a:r>
              <a:rPr lang="sk-SK" sz="3200" dirty="0" smtClean="0"/>
              <a:t>Lesná hospodárska evidencia </a:t>
            </a:r>
            <a:endParaRPr lang="sk-SK" sz="32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idx="1"/>
          </p:nvPr>
        </p:nvSpPr>
        <p:spPr>
          <a:xfrm>
            <a:off x="1533525" y="1457326"/>
            <a:ext cx="7086600" cy="4514850"/>
          </a:xfrm>
        </p:spPr>
        <p:txBody>
          <a:bodyPr/>
          <a:lstStyle/>
          <a:p>
            <a:r>
              <a:rPr lang="sk-SK" dirty="0" smtClean="0"/>
              <a:t>Prechodné ustanovenia zákona o lesoch k zmenám od 01.06.2025 (§ 68h ods. 3) osobitne upravujú uplatňovanie     § 44 zákona o lesoch, najmä vo vzťahu k roku 2025</a:t>
            </a:r>
          </a:p>
          <a:p>
            <a:r>
              <a:rPr lang="sk-SK" dirty="0" smtClean="0"/>
              <a:t>Vyhláška o LHE č. 297/2011 Z. z.  - účinnosť od 01.01.2026,     s úpravou vedenia LHE v roku 2025</a:t>
            </a:r>
          </a:p>
          <a:p>
            <a:r>
              <a:rPr lang="sk-SK" sz="2200" b="1" dirty="0" smtClean="0">
                <a:solidFill>
                  <a:srgbClr val="00B050"/>
                </a:solidFill>
              </a:rPr>
              <a:t>Nové od 01.06.2025  </a:t>
            </a:r>
            <a:r>
              <a:rPr lang="sk-SK" sz="2200" dirty="0" smtClean="0"/>
              <a:t>- 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lesa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je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povinný prostredníctvom 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OLH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zabezpečiť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vedenie LHE;</a:t>
            </a:r>
            <a:r>
              <a:rPr lang="sk-SK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„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podklady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potrebné na vedenie lesnej hospodárskej evidencie 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predkladá</a:t>
            </a:r>
            <a:r>
              <a:rPr lang="sk-SK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(pozn. obhospodarovateľ lesa)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hospodárovi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priebežne</a:t>
            </a:r>
            <a:r>
              <a:rPr lang="sk-SK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</a:p>
          <a:p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</a:t>
            </a:r>
            <a:endParaRPr lang="sk-SK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24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7965"/>
          </a:xfrm>
        </p:spPr>
        <p:txBody>
          <a:bodyPr>
            <a:normAutofit/>
          </a:bodyPr>
          <a:lstStyle/>
          <a:p>
            <a:r>
              <a:rPr lang="sk-SK" sz="3200" dirty="0" smtClean="0"/>
              <a:t>Lesná hospodárska evidencia </a:t>
            </a:r>
            <a:endParaRPr lang="sk-SK" sz="32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idx="1"/>
          </p:nvPr>
        </p:nvSpPr>
        <p:spPr>
          <a:xfrm>
            <a:off x="1533525" y="1457326"/>
            <a:ext cx="7086600" cy="4514850"/>
          </a:xfrm>
        </p:spPr>
        <p:txBody>
          <a:bodyPr/>
          <a:lstStyle/>
          <a:p>
            <a:r>
              <a:rPr lang="sk-SK" dirty="0" smtClean="0"/>
              <a:t>Prechodné ustanovenia zákona o lesoch k zmenám od 01.06.2025 (§ 68h ods. 3) osobitne upravujú uplatňovanie     § 44 zákona o lesoch, najmä vo vzťahu k roku 2025</a:t>
            </a:r>
          </a:p>
          <a:p>
            <a:r>
              <a:rPr lang="sk-SK" dirty="0" smtClean="0"/>
              <a:t>Vyhláška o LHE č. 297/2011 Z. z.  - účinnosť od 01.01.2026,     s úpravou vedenia LHE v roku 2025</a:t>
            </a:r>
          </a:p>
          <a:p>
            <a:r>
              <a:rPr lang="sk-SK" b="1" dirty="0" smtClean="0">
                <a:solidFill>
                  <a:srgbClr val="00B050"/>
                </a:solidFill>
              </a:rPr>
              <a:t>Nové od 01.06.2025  </a:t>
            </a:r>
            <a:r>
              <a:rPr lang="sk-SK" dirty="0" smtClean="0"/>
              <a:t>-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lesa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povinný prostredníctvom 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OLH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zabezpečiť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vedenie LHE;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„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podklady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potrebné na vedenie lesnej hospodárskej evidencie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predkladá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(pozn. obhospodarovateľ lesa)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hospodárovi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priebežne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endParaRPr lang="sk-SK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sk-SK" sz="2200" b="1" dirty="0">
                <a:solidFill>
                  <a:srgbClr val="00B050"/>
                </a:solidFill>
              </a:rPr>
              <a:t>Nové od </a:t>
            </a:r>
            <a:r>
              <a:rPr lang="sk-SK" sz="2200" b="1" dirty="0" smtClean="0">
                <a:solidFill>
                  <a:srgbClr val="00B050"/>
                </a:solidFill>
              </a:rPr>
              <a:t>01.01.2026 </a:t>
            </a:r>
            <a:r>
              <a:rPr lang="sk-SK" sz="2200" dirty="0" smtClean="0">
                <a:solidFill>
                  <a:srgbClr val="00B050"/>
                </a:solidFill>
              </a:rPr>
              <a:t>-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lesa je povinný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prostredníctvom 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OLH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zabezpečiť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vedenie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LHE   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 </a:t>
            </a:r>
            <a:r>
              <a:rPr lang="en-US" sz="2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elektronickej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podobe</a:t>
            </a:r>
            <a:endParaRPr lang="sk-SK" sz="2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655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7965"/>
          </a:xfrm>
        </p:spPr>
        <p:txBody>
          <a:bodyPr>
            <a:normAutofit/>
          </a:bodyPr>
          <a:lstStyle/>
          <a:p>
            <a:r>
              <a:rPr lang="sk-SK" sz="3200" dirty="0" smtClean="0"/>
              <a:t>Lesná hospodárska evidencia </a:t>
            </a:r>
            <a:endParaRPr lang="sk-SK" sz="32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idx="1"/>
          </p:nvPr>
        </p:nvSpPr>
        <p:spPr>
          <a:xfrm>
            <a:off x="1533525" y="1457326"/>
            <a:ext cx="7086600" cy="5095874"/>
          </a:xfrm>
        </p:spPr>
        <p:txBody>
          <a:bodyPr/>
          <a:lstStyle/>
          <a:p>
            <a:r>
              <a:rPr lang="sk-SK" dirty="0" smtClean="0"/>
              <a:t>Prechodné ustanovenia zákona o lesoch k zmenám od 01.06.2025 (§ 68h ods. 3) osobitne upravujú uplatňovanie     § 44 zákona o lesoch, najmä vo vzťahu k roku 2025</a:t>
            </a:r>
          </a:p>
          <a:p>
            <a:r>
              <a:rPr lang="sk-SK" dirty="0" smtClean="0"/>
              <a:t>Vyhláška o LHE č. 297/2011 Z. z.  - účinnosť od 01.01.2026,     s úpravou vedenia LHE v roku 2025</a:t>
            </a:r>
          </a:p>
          <a:p>
            <a:r>
              <a:rPr lang="sk-SK" b="1" dirty="0" smtClean="0">
                <a:solidFill>
                  <a:srgbClr val="00B050"/>
                </a:solidFill>
              </a:rPr>
              <a:t>Nové od 01.06.2025  </a:t>
            </a:r>
            <a:r>
              <a:rPr lang="sk-SK" dirty="0" smtClean="0"/>
              <a:t>-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lesa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povinný prostredníctvom 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OLH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zabezpečiť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vedenie LHE;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„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podklady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potrebné na vedenie lesnej hospodárskej evidencie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predkladá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(pozn. obhospodarovateľ lesa)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hospodárovi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priebežne</a:t>
            </a:r>
            <a:r>
              <a:rPr lang="sk-SK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endParaRPr lang="sk-SK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sk-SK" b="1" dirty="0">
                <a:solidFill>
                  <a:srgbClr val="00B050"/>
                </a:solidFill>
              </a:rPr>
              <a:t>Nové od </a:t>
            </a:r>
            <a:r>
              <a:rPr lang="sk-SK" b="1" dirty="0" smtClean="0">
                <a:solidFill>
                  <a:srgbClr val="00B050"/>
                </a:solidFill>
              </a:rPr>
              <a:t>01.01.2026 </a:t>
            </a:r>
            <a:r>
              <a:rPr lang="sk-SK" dirty="0" smtClean="0">
                <a:solidFill>
                  <a:srgbClr val="00B050"/>
                </a:solidFill>
              </a:rPr>
              <a:t>-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lesa je povinný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prostredníctvom 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OLH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zabezpečiť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 elektronickej podobe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vedenie </a:t>
            </a:r>
            <a:r>
              <a:rPr lang="sk-SK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LHE</a:t>
            </a:r>
          </a:p>
          <a:p>
            <a:r>
              <a:rPr lang="sk-SK" sz="2200" b="1" dirty="0" smtClean="0">
                <a:solidFill>
                  <a:srgbClr val="00B050"/>
                </a:solidFill>
              </a:rPr>
              <a:t>Osobitosť do konca roku 2025 </a:t>
            </a:r>
            <a:r>
              <a:rPr lang="sk-SK" sz="2200" dirty="0" smtClean="0">
                <a:solidFill>
                  <a:schemeClr val="tx1"/>
                </a:solidFill>
              </a:rPr>
              <a:t>– evidenčné výkazy za rok 2025 sa vedú a vypĺňajú rovnako ako doteraz, </a:t>
            </a:r>
            <a:r>
              <a:rPr lang="sk-SK" sz="2200" u="sng" dirty="0" smtClean="0">
                <a:solidFill>
                  <a:schemeClr val="tx1"/>
                </a:solidFill>
              </a:rPr>
              <a:t>ROČNÝ výkaz </a:t>
            </a:r>
            <a:r>
              <a:rPr lang="sk-SK" sz="2200" dirty="0" smtClean="0">
                <a:solidFill>
                  <a:schemeClr val="tx1"/>
                </a:solidFill>
              </a:rPr>
              <a:t>sa predkladá NLC  </a:t>
            </a:r>
            <a:r>
              <a:rPr lang="sk-SK" sz="2200" u="sng" dirty="0" smtClean="0">
                <a:solidFill>
                  <a:schemeClr val="tx1"/>
                </a:solidFill>
              </a:rPr>
              <a:t>len elektronicky – prostredníctvom ISLH</a:t>
            </a:r>
            <a:endParaRPr lang="sk-SK" sz="2200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847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90340"/>
          </a:xfrm>
        </p:spPr>
        <p:txBody>
          <a:bodyPr/>
          <a:lstStyle/>
          <a:p>
            <a:r>
              <a:rPr lang="sk-SK" u="sng" dirty="0" smtClean="0">
                <a:solidFill>
                  <a:srgbClr val="00B050"/>
                </a:solidFill>
              </a:rPr>
              <a:t>Povinnosti </a:t>
            </a:r>
            <a:r>
              <a:rPr lang="sk-SK" dirty="0" smtClean="0">
                <a:solidFill>
                  <a:srgbClr val="00B050"/>
                </a:solidFill>
              </a:rPr>
              <a:t>a oprávnenia OLH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4475" y="1457325"/>
            <a:ext cx="7162800" cy="4886325"/>
          </a:xfrm>
        </p:spPr>
        <p:txBody>
          <a:bodyPr>
            <a:noAutofit/>
          </a:bodyPr>
          <a:lstStyle/>
          <a:p>
            <a:r>
              <a:rPr lang="sk-SK" sz="2400" dirty="0" smtClean="0">
                <a:solidFill>
                  <a:srgbClr val="C00000"/>
                </a:solidFill>
              </a:rPr>
              <a:t>vyznačiť </a:t>
            </a:r>
            <a:r>
              <a:rPr lang="sk-SK" sz="2400" dirty="0">
                <a:solidFill>
                  <a:srgbClr val="C00000"/>
                </a:solidFill>
              </a:rPr>
              <a:t>alebo kontrolovať vyznačenie ťažby a vydávať písomný súhlas na vykonanie asanačnej ťažby podľa § 23 ods. 1</a:t>
            </a:r>
            <a:r>
              <a:rPr lang="sk-SK" sz="2400" dirty="0" smtClean="0">
                <a:solidFill>
                  <a:srgbClr val="C00000"/>
                </a:solidFill>
              </a:rPr>
              <a:t>,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49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111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90340"/>
          </a:xfrm>
        </p:spPr>
        <p:txBody>
          <a:bodyPr/>
          <a:lstStyle/>
          <a:p>
            <a:r>
              <a:rPr lang="sk-SK" u="sng" dirty="0" smtClean="0">
                <a:solidFill>
                  <a:srgbClr val="00B050"/>
                </a:solidFill>
              </a:rPr>
              <a:t>Povinnosti </a:t>
            </a:r>
            <a:r>
              <a:rPr lang="sk-SK" dirty="0" smtClean="0">
                <a:solidFill>
                  <a:srgbClr val="00B050"/>
                </a:solidFill>
              </a:rPr>
              <a:t>a oprávnenia OLH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4475" y="1457325"/>
            <a:ext cx="7019925" cy="4886325"/>
          </a:xfrm>
        </p:spPr>
        <p:txBody>
          <a:bodyPr>
            <a:noAutofit/>
          </a:bodyPr>
          <a:lstStyle/>
          <a:p>
            <a:r>
              <a:rPr lang="sk-SK" sz="2000" dirty="0" smtClean="0"/>
              <a:t>vyznačiť </a:t>
            </a:r>
            <a:r>
              <a:rPr lang="sk-SK" sz="2000" dirty="0"/>
              <a:t>alebo kontrolovať vyznačenie ťažby a vydávať písomný súhlas na vykonanie asanačnej ťažby podľa § 23 ods. 1</a:t>
            </a:r>
            <a:r>
              <a:rPr lang="sk-SK" sz="2000" dirty="0" smtClean="0"/>
              <a:t>,</a:t>
            </a:r>
          </a:p>
          <a:p>
            <a:r>
              <a:rPr lang="sk-SK" sz="2400" dirty="0" smtClean="0">
                <a:solidFill>
                  <a:srgbClr val="C00000"/>
                </a:solidFill>
              </a:rPr>
              <a:t>ak </a:t>
            </a:r>
            <a:r>
              <a:rPr lang="sk-SK" sz="2400" dirty="0">
                <a:solidFill>
                  <a:srgbClr val="C00000"/>
                </a:solidFill>
              </a:rPr>
              <a:t>je to potrebné, predkladať obhospodarovateľovi lesa návrh </a:t>
            </a:r>
          </a:p>
          <a:p>
            <a:pPr marL="457200" lvl="1" indent="0">
              <a:buNone/>
            </a:pPr>
            <a:r>
              <a:rPr lang="sk-SK" sz="2000" b="1" dirty="0"/>
              <a:t>1. na zabezpečenie činností v kalendárnom roku, ktorými sa zabezpečí vykonanie povinností vyplývajúcich obhospodarovateľovi lesa z tohto zákona, osobitných </a:t>
            </a:r>
            <a:r>
              <a:rPr lang="sk-SK" sz="2000" b="1" dirty="0" smtClean="0"/>
              <a:t>predpisov a PSL, </a:t>
            </a:r>
            <a:endParaRPr lang="sk-SK" sz="2000" b="1" dirty="0"/>
          </a:p>
          <a:p>
            <a:pPr marL="457200" lvl="1" indent="0">
              <a:buNone/>
            </a:pPr>
            <a:r>
              <a:rPr lang="sk-SK" sz="2000" b="1" dirty="0"/>
              <a:t>2. na vykonanie opatrení neuvedených v prvom bode vyplývajúci zo stavu a vývoja lesných porastov</a:t>
            </a:r>
            <a:r>
              <a:rPr lang="sk-SK" sz="2000" b="1" dirty="0" smtClean="0"/>
              <a:t>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505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90340"/>
          </a:xfrm>
        </p:spPr>
        <p:txBody>
          <a:bodyPr/>
          <a:lstStyle/>
          <a:p>
            <a:r>
              <a:rPr lang="sk-SK" dirty="0" smtClean="0">
                <a:solidFill>
                  <a:srgbClr val="00B050"/>
                </a:solidFill>
              </a:rPr>
              <a:t>Povinnosti a </a:t>
            </a:r>
            <a:r>
              <a:rPr lang="sk-SK" u="sng" dirty="0" smtClean="0">
                <a:solidFill>
                  <a:srgbClr val="00B050"/>
                </a:solidFill>
              </a:rPr>
              <a:t>oprávnenia</a:t>
            </a:r>
            <a:r>
              <a:rPr lang="sk-SK" dirty="0" smtClean="0">
                <a:solidFill>
                  <a:srgbClr val="00B050"/>
                </a:solidFill>
              </a:rPr>
              <a:t> OLH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4475" y="1457325"/>
            <a:ext cx="7019925" cy="4886325"/>
          </a:xfrm>
        </p:spPr>
        <p:txBody>
          <a:bodyPr>
            <a:noAutofit/>
          </a:bodyPr>
          <a:lstStyle/>
          <a:p>
            <a:r>
              <a:rPr lang="sk-SK" sz="2000" dirty="0" smtClean="0"/>
              <a:t>vyznačiť </a:t>
            </a:r>
            <a:r>
              <a:rPr lang="sk-SK" sz="2000" dirty="0"/>
              <a:t>alebo kontrolovať vyznačenie ťažby a vydávať písomný súhlas na vykonanie asanačnej ťažby podľa § 23 ods. 1</a:t>
            </a:r>
            <a:r>
              <a:rPr lang="sk-SK" sz="2000" dirty="0" smtClean="0"/>
              <a:t>,</a:t>
            </a:r>
          </a:p>
          <a:p>
            <a:r>
              <a:rPr lang="sk-SK" sz="2000" dirty="0" smtClean="0"/>
              <a:t>ak </a:t>
            </a:r>
            <a:r>
              <a:rPr lang="sk-SK" sz="2000" dirty="0"/>
              <a:t>je to potrebné, predkladať obhospodarovateľovi lesa návrh </a:t>
            </a:r>
          </a:p>
          <a:p>
            <a:pPr marL="457200" lvl="1" indent="0">
              <a:buNone/>
            </a:pPr>
            <a:r>
              <a:rPr lang="sk-SK" sz="1800" dirty="0"/>
              <a:t>1. na zabezpečenie činností v kalendárnom roku, ktorými sa zabezpečí vykonanie povinností vyplývajúcich obhospodarovateľovi lesa z tohto zákona, osobitných </a:t>
            </a:r>
            <a:r>
              <a:rPr lang="sk-SK" sz="1800" dirty="0" smtClean="0"/>
              <a:t>predpisov a PSL, </a:t>
            </a:r>
            <a:endParaRPr lang="sk-SK" sz="1800" dirty="0"/>
          </a:p>
          <a:p>
            <a:pPr marL="457200" lvl="1" indent="0">
              <a:buNone/>
            </a:pPr>
            <a:r>
              <a:rPr lang="sk-SK" sz="1800" dirty="0"/>
              <a:t>2. na vykonanie opatrení neuvedených v prvom bode vyplývajúci zo stavu a vývoja lesných porastov</a:t>
            </a:r>
            <a:r>
              <a:rPr lang="sk-SK" sz="1800" dirty="0" smtClean="0"/>
              <a:t>.</a:t>
            </a:r>
          </a:p>
          <a:p>
            <a:r>
              <a:rPr lang="sk-SK" sz="2400" dirty="0">
                <a:solidFill>
                  <a:srgbClr val="C00000"/>
                </a:solidFill>
              </a:rPr>
              <a:t>dať súhlas na vykonanie naliehavej </a:t>
            </a:r>
            <a:r>
              <a:rPr lang="sk-SK" sz="2400" dirty="0" smtClean="0">
                <a:solidFill>
                  <a:srgbClr val="C00000"/>
                </a:solidFill>
              </a:rPr>
              <a:t>ťažby    </a:t>
            </a:r>
            <a:r>
              <a:rPr lang="sk-SK" sz="2400" dirty="0">
                <a:solidFill>
                  <a:srgbClr val="C00000"/>
                </a:solidFill>
              </a:rPr>
              <a:t>v porastoch do 50 rokov podľa § 23 ods. 1</a:t>
            </a:r>
            <a:r>
              <a:rPr lang="sk-SK" sz="2400" dirty="0" smtClean="0">
                <a:solidFill>
                  <a:srgbClr val="C00000"/>
                </a:solidFill>
              </a:rPr>
              <a:t>,</a:t>
            </a:r>
            <a:endParaRPr lang="sk-SK" sz="2400" dirty="0">
              <a:solidFill>
                <a:srgbClr val="C00000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13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623665"/>
          </a:xfrm>
        </p:spPr>
        <p:txBody>
          <a:bodyPr>
            <a:normAutofit/>
          </a:bodyPr>
          <a:lstStyle/>
          <a:p>
            <a:r>
              <a:rPr lang="sk-SK" sz="3000" dirty="0" smtClean="0">
                <a:solidFill>
                  <a:srgbClr val="0070C0"/>
                </a:solidFill>
              </a:rPr>
              <a:t>Zvýšené náklady pri ochrane lesa</a:t>
            </a:r>
            <a:endParaRPr lang="sk-SK" sz="30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514475" y="1469956"/>
            <a:ext cx="3539747" cy="44341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Obhospodarovateľ lesa má nárok na úhradu zvýšených nákladov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za vykonanie opatrení na zabránenie nadmerného šírenia a premnoženia škodcov, ktoré vznikli z dôvodu zákazu vykonania opatrení na ochranu 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lesov</a:t>
            </a:r>
            <a:r>
              <a:rPr lang="sk-SK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vyplývajúcich z osobitných predpisov</a:t>
            </a:r>
            <a:r>
              <a:rPr lang="sk-SK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sz="2200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neplatí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ak je obhospodarovateľom lesa organizácia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ochrany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prírody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sk-SK" sz="2200" dirty="0">
              <a:solidFill>
                <a:schemeClr val="tx1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52</a:t>
            </a:fld>
            <a:endParaRPr lang="sk-SK" dirty="0"/>
          </a:p>
        </p:txBody>
      </p:sp>
      <p:pic>
        <p:nvPicPr>
          <p:cNvPr id="7" name="Zástupný objekt pre obsah 5">
            <a:extLst>
              <a:ext uri="{FF2B5EF4-FFF2-40B4-BE49-F238E27FC236}">
                <a16:creationId xmlns:a16="http://schemas.microsoft.com/office/drawing/2014/main" id="{DBBD4C60-6089-4FA8-92B1-31C24982BC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87"/>
          <a:stretch/>
        </p:blipFill>
        <p:spPr>
          <a:xfrm>
            <a:off x="5165714" y="1797029"/>
            <a:ext cx="3663961" cy="3780000"/>
          </a:xfrm>
        </p:spPr>
      </p:pic>
    </p:spTree>
    <p:extLst>
      <p:ext uri="{BB962C8B-B14F-4D97-AF65-F5344CB8AC3E}">
        <p14:creationId xmlns:p14="http://schemas.microsoft.com/office/powerpoint/2010/main" val="16068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2715"/>
          </a:xfrm>
        </p:spPr>
        <p:txBody>
          <a:bodyPr/>
          <a:lstStyle/>
          <a:p>
            <a:r>
              <a:rPr lang="sk-SK" sz="3000" dirty="0">
                <a:solidFill>
                  <a:srgbClr val="0070C0"/>
                </a:solidFill>
              </a:rPr>
              <a:t>Zvýšené náklady pri ochrane lesa</a:t>
            </a:r>
            <a:endParaRPr lang="sk-SK" dirty="0"/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1552575" y="1447799"/>
            <a:ext cx="7153275" cy="4981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K opatreniam, ktoré budú predmetom </a:t>
            </a:r>
            <a:r>
              <a:rPr lang="en-US" sz="24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úhrady</a:t>
            </a:r>
            <a:r>
              <a:rPr lang="sk-SK" sz="24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zvýšených nákladov</a:t>
            </a:r>
            <a:r>
              <a:rPr lang="en-US" sz="24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sa bezodkladne vyjadruje organizácia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ochrany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prírody</a:t>
            </a:r>
            <a:r>
              <a:rPr lang="sk-SK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                </a:t>
            </a:r>
            <a:r>
              <a:rPr lang="en-US" sz="2400" dirty="0" smtClean="0">
                <a:solidFill>
                  <a:srgbClr val="0070C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sk-SK" sz="2400" dirty="0" smtClean="0">
                <a:solidFill>
                  <a:srgbClr val="0070C0"/>
                </a:solidFill>
                <a:latin typeface="+mj-lt"/>
                <a:ea typeface="Calibri" panose="020F0502020204030204" pitchFamily="34" charset="0"/>
              </a:rPr>
              <a:t>                 </a:t>
            </a:r>
            <a:r>
              <a:rPr lang="en-US" sz="2400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Ak </a:t>
            </a:r>
            <a:r>
              <a:rPr lang="en-US" sz="2400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organizácia </a:t>
            </a:r>
            <a:r>
              <a:rPr lang="en-US" sz="2400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ochrany </a:t>
            </a:r>
            <a:r>
              <a:rPr lang="en-US" sz="2400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prírody </a:t>
            </a:r>
            <a:r>
              <a:rPr lang="en-US" sz="2400" u="sng" dirty="0" smtClean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nevydá </a:t>
            </a:r>
            <a:r>
              <a:rPr lang="en-US" sz="2400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 15 pracovných dní súhlasné vyjadrenie</a:t>
            </a:r>
            <a:r>
              <a:rPr lang="en-US" sz="24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 rozsahu navrhovaných opatrení, spôsobu ich vykonania alebo vymedzeniu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územia nad 500 metrov od okraja porastov, z ktorých hrozí šírenie a premnoženie škodcov a na ktorom sa majú opatrenia realizovať, </a:t>
            </a:r>
            <a:r>
              <a:rPr lang="en-US" sz="2400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predmetom úhrady budú opatrenia, ktoré </a:t>
            </a:r>
            <a:r>
              <a:rPr lang="en-US" sz="2400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určí </a:t>
            </a:r>
            <a:r>
              <a:rPr lang="en-US" sz="2400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v posudku orgán štátnej odbornej </a:t>
            </a:r>
            <a:r>
              <a:rPr lang="en-US" sz="2400" u="sng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kontroly</a:t>
            </a:r>
            <a:r>
              <a:rPr lang="en-US" sz="2400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ochrany lesa </a:t>
            </a:r>
            <a:r>
              <a:rPr lang="sk-SK" sz="2400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(LOS).</a:t>
            </a:r>
            <a:endParaRPr lang="sk-SK" sz="2400" u="sng" dirty="0">
              <a:latin typeface="+mj-lt"/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65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2715"/>
          </a:xfrm>
        </p:spPr>
        <p:txBody>
          <a:bodyPr/>
          <a:lstStyle/>
          <a:p>
            <a:r>
              <a:rPr lang="sk-SK" sz="3000" dirty="0">
                <a:solidFill>
                  <a:srgbClr val="0070C0"/>
                </a:solidFill>
              </a:rPr>
              <a:t>Zvýšené náklady pri ochrane lesa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4474" y="1447800"/>
            <a:ext cx="7400926" cy="4838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400" u="sng" dirty="0" smtClean="0"/>
              <a:t>Nárok</a:t>
            </a:r>
            <a:r>
              <a:rPr lang="sk-SK" sz="2400" dirty="0" smtClean="0"/>
              <a:t> </a:t>
            </a:r>
            <a:r>
              <a:rPr lang="sk-SK" sz="2400" dirty="0"/>
              <a:t>na úhradu zvýšených nákladov podľa </a:t>
            </a:r>
            <a:r>
              <a:rPr lang="sk-SK" sz="2400" dirty="0" smtClean="0"/>
              <a:t>      § 28 ods. 3 </a:t>
            </a:r>
            <a:r>
              <a:rPr lang="sk-SK" sz="2400" dirty="0"/>
              <a:t>prvej vety </a:t>
            </a:r>
            <a:r>
              <a:rPr lang="sk-SK" sz="2400" u="sng" dirty="0"/>
              <a:t>sa považuje za uplatnený predložením projektu </a:t>
            </a:r>
            <a:r>
              <a:rPr lang="sk-SK" sz="2400" dirty="0"/>
              <a:t>na vykonanie opatrení na zabránenie šírenia a premnoženia škodcov </a:t>
            </a:r>
            <a:r>
              <a:rPr lang="sk-SK" sz="2400" u="sng" dirty="0"/>
              <a:t>organizácii ochrany </a:t>
            </a:r>
            <a:r>
              <a:rPr lang="sk-SK" sz="2400" u="sng" dirty="0" smtClean="0"/>
              <a:t>prírody</a:t>
            </a:r>
            <a:r>
              <a:rPr lang="sk-SK" sz="2400" dirty="0" smtClean="0"/>
              <a:t>. </a:t>
            </a:r>
            <a:r>
              <a:rPr lang="sk-SK" sz="2400" u="sng" dirty="0">
                <a:solidFill>
                  <a:srgbClr val="0070C0"/>
                </a:solidFill>
              </a:rPr>
              <a:t>Opatrenia odsúhlasené alebo určené postupom podľa </a:t>
            </a:r>
            <a:r>
              <a:rPr lang="sk-SK" sz="2400" u="sng" dirty="0" smtClean="0">
                <a:solidFill>
                  <a:srgbClr val="0070C0"/>
                </a:solidFill>
              </a:rPr>
              <a:t>        § 28 ods. 4 </a:t>
            </a:r>
            <a:r>
              <a:rPr lang="sk-SK" sz="2400" u="sng" dirty="0">
                <a:solidFill>
                  <a:srgbClr val="0070C0"/>
                </a:solidFill>
              </a:rPr>
              <a:t>zabezpečuje obhospodarovateľ lesa </a:t>
            </a:r>
            <a:r>
              <a:rPr lang="sk-SK" sz="2400" b="1" u="sng" dirty="0" smtClean="0">
                <a:solidFill>
                  <a:srgbClr val="0070C0"/>
                </a:solidFill>
              </a:rPr>
              <a:t>na </a:t>
            </a:r>
            <a:r>
              <a:rPr lang="sk-SK" sz="2400" b="1" u="sng" dirty="0">
                <a:solidFill>
                  <a:srgbClr val="0070C0"/>
                </a:solidFill>
              </a:rPr>
              <a:t>náklady </a:t>
            </a:r>
            <a:r>
              <a:rPr lang="sk-SK" sz="2400" b="1" u="sng" dirty="0" smtClean="0">
                <a:solidFill>
                  <a:srgbClr val="0070C0"/>
                </a:solidFill>
              </a:rPr>
              <a:t>organizácie </a:t>
            </a:r>
            <a:r>
              <a:rPr lang="sk-SK" sz="2400" b="1" u="sng" dirty="0">
                <a:solidFill>
                  <a:srgbClr val="0070C0"/>
                </a:solidFill>
              </a:rPr>
              <a:t>ochrany </a:t>
            </a:r>
            <a:r>
              <a:rPr lang="sk-SK" sz="2400" b="1" u="sng" dirty="0" smtClean="0">
                <a:solidFill>
                  <a:srgbClr val="0070C0"/>
                </a:solidFill>
              </a:rPr>
              <a:t>prírody</a:t>
            </a:r>
            <a:r>
              <a:rPr lang="sk-SK" sz="2400" u="sng" dirty="0" smtClean="0">
                <a:solidFill>
                  <a:srgbClr val="0070C0"/>
                </a:solidFill>
              </a:rPr>
              <a:t>. </a:t>
            </a:r>
            <a:r>
              <a:rPr lang="sk-SK" sz="2400" dirty="0"/>
              <a:t>Na úhradu zvýšených nákladov možno organizácii ochrany prírody </a:t>
            </a:r>
            <a:r>
              <a:rPr lang="sk-SK" sz="2400" dirty="0" smtClean="0"/>
              <a:t>poskytnúť </a:t>
            </a:r>
            <a:r>
              <a:rPr lang="sk-SK" sz="2400" dirty="0"/>
              <a:t>finančné prostriedky za podmienok ustanovených osobitnými </a:t>
            </a:r>
            <a:r>
              <a:rPr lang="sk-SK" sz="2400" dirty="0" smtClean="0"/>
              <a:t>predpismi.</a:t>
            </a:r>
            <a:endParaRPr lang="sk-SK" sz="240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531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0939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Štátna správa lesného hospodárstva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4000" y="1466849"/>
            <a:ext cx="7105649" cy="5172075"/>
          </a:xfrm>
        </p:spPr>
        <p:txBody>
          <a:bodyPr>
            <a:noAutofit/>
          </a:bodyPr>
          <a:lstStyle/>
          <a:p>
            <a:r>
              <a:rPr lang="sk-SK" sz="2400" u="sng" dirty="0" smtClean="0"/>
              <a:t>Zamestnanec ŠSLH sa môže uchádzať o vydanie osvedčenia</a:t>
            </a:r>
            <a:r>
              <a:rPr lang="sk-SK" sz="2400" dirty="0" smtClean="0"/>
              <a:t> </a:t>
            </a:r>
            <a:r>
              <a:rPr lang="sk-SK" sz="2400" dirty="0"/>
              <a:t>o odbornej spôsobilosti </a:t>
            </a:r>
            <a:r>
              <a:rPr lang="sk-SK" sz="2400" dirty="0" smtClean="0"/>
              <a:t> na výkon činnosti </a:t>
            </a:r>
            <a:r>
              <a:rPr lang="sk-SK" sz="2400" b="1" dirty="0" smtClean="0"/>
              <a:t>OLH, až vtedy</a:t>
            </a:r>
            <a:r>
              <a:rPr lang="sk-SK" sz="2400" dirty="0" smtClean="0"/>
              <a:t>, keď </a:t>
            </a:r>
            <a:r>
              <a:rPr lang="sk-SK" sz="2400" u="sng" dirty="0" smtClean="0"/>
              <a:t>jeho </a:t>
            </a:r>
            <a:r>
              <a:rPr lang="sk-SK" sz="2400" u="sng" dirty="0" smtClean="0">
                <a:solidFill>
                  <a:schemeClr val="accent1">
                    <a:lumMod val="75000"/>
                  </a:schemeClr>
                </a:solidFill>
              </a:rPr>
              <a:t>výkon ŠSLH trvá </a:t>
            </a:r>
            <a:r>
              <a:rPr lang="sk-SK" sz="2400" b="1" u="sng" dirty="0" smtClean="0">
                <a:solidFill>
                  <a:schemeClr val="accent1">
                    <a:lumMod val="75000"/>
                  </a:schemeClr>
                </a:solidFill>
              </a:rPr>
              <a:t>najmenej </a:t>
            </a:r>
            <a:r>
              <a:rPr lang="sk-SK" sz="2400" b="1" u="sng" dirty="0">
                <a:solidFill>
                  <a:schemeClr val="accent1">
                    <a:lumMod val="75000"/>
                  </a:schemeClr>
                </a:solidFill>
              </a:rPr>
              <a:t>päť rokov </a:t>
            </a:r>
            <a:r>
              <a:rPr lang="sk-SK" sz="2400" u="sng" dirty="0">
                <a:solidFill>
                  <a:schemeClr val="accent1">
                    <a:lumMod val="75000"/>
                  </a:schemeClr>
                </a:solidFill>
              </a:rPr>
              <a:t>po získaní  osobitného kvalifikačného </a:t>
            </a:r>
            <a:r>
              <a:rPr lang="sk-SK" sz="2400" u="sng" dirty="0" smtClean="0">
                <a:solidFill>
                  <a:schemeClr val="accent1">
                    <a:lumMod val="75000"/>
                  </a:schemeClr>
                </a:solidFill>
              </a:rPr>
              <a:t>predpokladu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</a:rPr>
              <a:t> na výkon ŠSLH.</a:t>
            </a:r>
          </a:p>
          <a:p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</a:rPr>
              <a:t>...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1012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0939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Štátna správa lesného hospodárstva</a:t>
            </a:r>
            <a:endParaRPr lang="sk-SK" sz="28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4000" y="1466849"/>
            <a:ext cx="7105649" cy="5172075"/>
          </a:xfrm>
        </p:spPr>
        <p:txBody>
          <a:bodyPr>
            <a:noAutofit/>
          </a:bodyPr>
          <a:lstStyle/>
          <a:p>
            <a:r>
              <a:rPr lang="sk-SK" sz="2000" u="sng" dirty="0" smtClean="0"/>
              <a:t>Zamestnanec ŠSLH sa môže uchádzať o vydanie osvedčenia</a:t>
            </a:r>
            <a:r>
              <a:rPr lang="sk-SK" sz="2000" dirty="0" smtClean="0"/>
              <a:t> </a:t>
            </a:r>
            <a:r>
              <a:rPr lang="sk-SK" sz="2000" dirty="0"/>
              <a:t>o odbornej spôsobilosti </a:t>
            </a:r>
            <a:r>
              <a:rPr lang="sk-SK" sz="2000" dirty="0" smtClean="0"/>
              <a:t> na výkon činnosti </a:t>
            </a:r>
            <a:r>
              <a:rPr lang="sk-SK" sz="2000" b="1" dirty="0" smtClean="0"/>
              <a:t>OLH, až vtedy</a:t>
            </a:r>
            <a:r>
              <a:rPr lang="sk-SK" sz="2000" dirty="0" smtClean="0"/>
              <a:t>, keď </a:t>
            </a:r>
            <a:r>
              <a:rPr lang="sk-SK" sz="2000" u="sng" dirty="0" smtClean="0"/>
              <a:t>jeho </a:t>
            </a:r>
            <a:r>
              <a:rPr lang="sk-SK" sz="2000" u="sng" dirty="0" smtClean="0">
                <a:solidFill>
                  <a:schemeClr val="accent1">
                    <a:lumMod val="75000"/>
                  </a:schemeClr>
                </a:solidFill>
              </a:rPr>
              <a:t>výkon ŠSLH trvá </a:t>
            </a:r>
            <a:r>
              <a:rPr lang="sk-SK" sz="2000" b="1" u="sng" dirty="0" smtClean="0">
                <a:solidFill>
                  <a:schemeClr val="accent1">
                    <a:lumMod val="75000"/>
                  </a:schemeClr>
                </a:solidFill>
              </a:rPr>
              <a:t>najmenej </a:t>
            </a:r>
            <a:r>
              <a:rPr lang="sk-SK" sz="2000" b="1" u="sng" dirty="0">
                <a:solidFill>
                  <a:schemeClr val="accent1">
                    <a:lumMod val="75000"/>
                  </a:schemeClr>
                </a:solidFill>
              </a:rPr>
              <a:t>päť rokov </a:t>
            </a:r>
            <a:r>
              <a:rPr lang="sk-SK" sz="2000" u="sng" dirty="0">
                <a:solidFill>
                  <a:schemeClr val="accent1">
                    <a:lumMod val="75000"/>
                  </a:schemeClr>
                </a:solidFill>
              </a:rPr>
              <a:t>po získaní  osobitného kvalifikačného </a:t>
            </a:r>
            <a:r>
              <a:rPr lang="sk-SK" sz="2000" u="sng" dirty="0" smtClean="0">
                <a:solidFill>
                  <a:schemeClr val="accent1">
                    <a:lumMod val="75000"/>
                  </a:schemeClr>
                </a:solidFill>
              </a:rPr>
              <a:t>predpokladu</a:t>
            </a:r>
            <a:r>
              <a:rPr lang="sk-SK" sz="2000" dirty="0" smtClean="0">
                <a:solidFill>
                  <a:schemeClr val="accent1">
                    <a:lumMod val="75000"/>
                  </a:schemeClr>
                </a:solidFill>
              </a:rPr>
              <a:t> na výkon ŠSLH.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Úprava lehoty na získanie osobitného kvalifikačného predpokladu na výkon ŠSLH  </a:t>
            </a:r>
          </a:p>
          <a:p>
            <a:pPr marL="361950" indent="-361950"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 ... štátni zamestnanci, ktorí vykonávajú ŠSLH          a ŠS v </a:t>
            </a:r>
            <a:r>
              <a:rPr lang="sk-SK" sz="2400" dirty="0">
                <a:solidFill>
                  <a:schemeClr val="tx1"/>
                </a:solidFill>
              </a:rPr>
              <a:t>rozsahu ustanovenom osobitnými predpismi</a:t>
            </a:r>
            <a:r>
              <a:rPr lang="sk-SK" sz="2400" dirty="0" smtClean="0">
                <a:solidFill>
                  <a:schemeClr val="tx1"/>
                </a:solidFill>
              </a:rPr>
              <a:t>,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u="sng" dirty="0" smtClean="0">
                <a:solidFill>
                  <a:schemeClr val="accent1">
                    <a:lumMod val="75000"/>
                  </a:schemeClr>
                </a:solidFill>
              </a:rPr>
              <a:t>musia </a:t>
            </a:r>
            <a:r>
              <a:rPr lang="sk-SK" sz="2400" b="1" u="sng" dirty="0">
                <a:solidFill>
                  <a:schemeClr val="accent1">
                    <a:lumMod val="75000"/>
                  </a:schemeClr>
                </a:solidFill>
              </a:rPr>
              <a:t>do 18 </a:t>
            </a:r>
            <a:r>
              <a:rPr lang="sk-SK" sz="2400" b="1" u="sng" dirty="0" smtClean="0">
                <a:solidFill>
                  <a:schemeClr val="accent1">
                    <a:lumMod val="75000"/>
                  </a:schemeClr>
                </a:solidFill>
              </a:rPr>
              <a:t>mesiacov                             </a:t>
            </a:r>
            <a:r>
              <a:rPr lang="sk-SK" sz="2400" b="1" u="sng" dirty="0">
                <a:solidFill>
                  <a:schemeClr val="accent1">
                    <a:lumMod val="75000"/>
                  </a:schemeClr>
                </a:solidFill>
              </a:rPr>
              <a:t>po uplynutí jedného roka </a:t>
            </a:r>
            <a:r>
              <a:rPr lang="sk-SK" sz="2400" u="sng" dirty="0">
                <a:solidFill>
                  <a:schemeClr val="accent1">
                    <a:lumMod val="75000"/>
                  </a:schemeClr>
                </a:solidFill>
              </a:rPr>
              <a:t>od vzniku </a:t>
            </a:r>
            <a:r>
              <a:rPr lang="sk-SK" sz="2400" u="sng" dirty="0" smtClean="0">
                <a:solidFill>
                  <a:schemeClr val="accent1">
                    <a:lumMod val="75000"/>
                  </a:schemeClr>
                </a:solidFill>
              </a:rPr>
              <a:t>štátnozamestnaneckého pomeru 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alebo určenia služobným úradom spĺňať osobitný kvalifikačný 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</a:rPr>
              <a:t>predpoklad na výkon ŠSLH.</a:t>
            </a:r>
            <a:endParaRPr lang="sk-SK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874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674924" cy="1280890"/>
          </a:xfrm>
        </p:spPr>
        <p:txBody>
          <a:bodyPr>
            <a:normAutofit/>
          </a:bodyPr>
          <a:lstStyle/>
          <a:p>
            <a:r>
              <a:rPr lang="sk-SK" sz="3200" dirty="0" smtClean="0">
                <a:solidFill>
                  <a:schemeClr val="accent2">
                    <a:lumMod val="75000"/>
                  </a:schemeClr>
                </a:solidFill>
              </a:rPr>
              <a:t>Vojenská polícia a ďalšie úpravy</a:t>
            </a:r>
            <a:endParaRPr lang="sk-SK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33525" y="1457325"/>
            <a:ext cx="7000875" cy="5076825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V zákone o lesoch, v tých ustanoveniach kde boli doteraz oprávnenia Policajného zboru, tam sa doplnili aj oprávnenia Vojenskej polície.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V celom znení zákona o lesoch sa pojem „náhodná ťažba“ mení na pojem „asanačná ťažba“.</a:t>
            </a:r>
          </a:p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Vyhotoviť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PSL na 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kratšie obdobie ako sedem rokov možno len so súhlasom ministerstva na základe podnetu obhospodarovateľa lesa alebo príslušného orgánu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ŠSLH (OOP) 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najmä vtedy, ak ide o lesný celok s mimoriadnou udalosťou v lesoch podľa § 28a.</a:t>
            </a:r>
            <a:endParaRPr lang="sk-SK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sk-SK" dirty="0" smtClean="0"/>
              <a:t>Úprava v oblasti iného povoleného označenia dreva (štítky) a to nielen v zákone o lesoch ale aj vo vyhláške          č. 232/2006 Z. z. o vyznačovaní ťažby dreva ...  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Predmetná vyhláška má účinnosť od 01.06.2025</a:t>
            </a:r>
          </a:p>
          <a:p>
            <a:pPr lvl="1"/>
            <a:r>
              <a:rPr lang="sk-SK" dirty="0" smtClean="0"/>
              <a:t>...</a:t>
            </a:r>
          </a:p>
          <a:p>
            <a:pPr lvl="1"/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49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674924" cy="999207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Vyhláška č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. 232/2006 Z. z. 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                     o 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vyznačovaní ťažby dreva ...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07558" y="1623317"/>
            <a:ext cx="7500136" cy="5147354"/>
          </a:xfrm>
        </p:spPr>
        <p:txBody>
          <a:bodyPr>
            <a:noAutofit/>
          </a:bodyPr>
          <a:lstStyle/>
          <a:p>
            <a:r>
              <a:rPr lang="sk-SK" sz="2000" dirty="0" smtClean="0">
                <a:solidFill>
                  <a:schemeClr val="tx1"/>
                </a:solidFill>
              </a:rPr>
              <a:t>obsah ohlásenia dôvodu asanačnej ťažby v poraste / inom lesnom pozemku</a:t>
            </a:r>
          </a:p>
          <a:p>
            <a:r>
              <a:rPr lang="sk-SK" sz="2000" dirty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sk-SK" sz="2000" dirty="0" smtClean="0">
                <a:solidFill>
                  <a:schemeClr val="accent2">
                    <a:lumMod val="75000"/>
                  </a:schemeClr>
                </a:solidFill>
              </a:rPr>
              <a:t>yznačovanie ťažby pri podrastovom hospodárskom spôsobe (HS) s výmerou obnovného prvku do 0,2 ha – tak isto ako pri výber. / účel. HS  - bez okrajových stromov</a:t>
            </a:r>
          </a:p>
          <a:p>
            <a:r>
              <a:rPr lang="sk-SK" sz="2000" dirty="0" smtClean="0">
                <a:solidFill>
                  <a:schemeClr val="tx1"/>
                </a:solidFill>
              </a:rPr>
              <a:t>ciachy                                 (iné povolené označenie)</a:t>
            </a:r>
          </a:p>
          <a:p>
            <a:pPr lvl="1"/>
            <a:r>
              <a:rPr lang="sk-SK" sz="18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k ide o lesy vo vlastníctve ALEBO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</a:rPr>
              <a:t>obhospodar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. (U, O, C, S)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znaky organizačných jednotiek podľa obchodného registra pri PO</a:t>
            </a:r>
          </a:p>
          <a:p>
            <a:pPr lvl="1"/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úprava pri evidencii ciachy a postupu orgánu ŠSLH</a:t>
            </a:r>
          </a:p>
          <a:p>
            <a:pPr lvl="1"/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jedinečnosť údajov ciachy, vyznačenie neplatnosti ciachy, </a:t>
            </a:r>
          </a:p>
          <a:p>
            <a:pPr lvl="1"/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</a:rPr>
              <a:t>zánik platnosti ciachy na základe prechodných ustanovení k 31.12.2025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837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674924" cy="999207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Vyhláška č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. 232/2006 Z. z. 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                     o 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vyznačovaní ťažby dreva ...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397284" y="1695237"/>
            <a:ext cx="7417943" cy="4838914"/>
          </a:xfrm>
        </p:spPr>
        <p:txBody>
          <a:bodyPr>
            <a:noAutofit/>
          </a:bodyPr>
          <a:lstStyle/>
          <a:p>
            <a:r>
              <a:rPr lang="sk-SK" sz="2200" dirty="0" smtClean="0"/>
              <a:t>o</a:t>
            </a:r>
            <a:r>
              <a:rPr lang="sk-SK" sz="2200" dirty="0" smtClean="0"/>
              <a:t>bjem dreva určený na ťažbu = vypočíta alebo </a:t>
            </a:r>
            <a:r>
              <a:rPr lang="sk-SK" sz="2200" dirty="0"/>
              <a:t>sa z údajov PSL/PSLP sa </a:t>
            </a:r>
            <a:r>
              <a:rPr lang="sk-SK" sz="2200" u="sng" dirty="0" smtClean="0"/>
              <a:t>odvodí</a:t>
            </a:r>
            <a:r>
              <a:rPr lang="sk-SK" sz="2200" dirty="0" smtClean="0"/>
              <a:t> </a:t>
            </a:r>
            <a:r>
              <a:rPr lang="sk-SK" sz="2200" u="sng" dirty="0" smtClean="0"/>
              <a:t>predpokladaný </a:t>
            </a:r>
            <a:r>
              <a:rPr lang="sk-SK" sz="2200" dirty="0" smtClean="0"/>
              <a:t>objem</a:t>
            </a:r>
          </a:p>
          <a:p>
            <a:r>
              <a:rPr lang="sk-SK" sz="2200" u="sng" dirty="0" smtClean="0"/>
              <a:t>podrobný postup je uvedený vo „vysvetlivkách“                          </a:t>
            </a:r>
            <a:r>
              <a:rPr lang="sk-SK" sz="2200" dirty="0" smtClean="0"/>
              <a:t>pri vzore súhlasu na ťažbu v prílohe vyhlášky</a:t>
            </a:r>
          </a:p>
          <a:p>
            <a:r>
              <a:rPr lang="sk-SK" sz="2200" dirty="0" smtClean="0">
                <a:solidFill>
                  <a:schemeClr val="accent2">
                    <a:lumMod val="75000"/>
                  </a:schemeClr>
                </a:solidFill>
              </a:rPr>
              <a:t>vo „vysvetlivkách“ sa okrem iného uvádza aj to,    že...ak sa stromy na ťažbu nevyznačujú...tak            „s </a:t>
            </a:r>
            <a:r>
              <a:rPr lang="sk-SK" sz="2200" dirty="0">
                <a:solidFill>
                  <a:schemeClr val="accent2">
                    <a:lumMod val="75000"/>
                  </a:schemeClr>
                </a:solidFill>
              </a:rPr>
              <a:t>ohľadom na spôsob a technológiu vyhotovenia opisu porastov pracovnými </a:t>
            </a:r>
            <a:r>
              <a:rPr lang="sk-SK" sz="2200" dirty="0" smtClean="0">
                <a:solidFill>
                  <a:schemeClr val="accent2">
                    <a:lumMod val="75000"/>
                  </a:schemeClr>
                </a:solidFill>
              </a:rPr>
              <a:t>postupmi HÚL, </a:t>
            </a:r>
            <a:r>
              <a:rPr lang="sk-SK" sz="2200" u="sng" dirty="0">
                <a:solidFill>
                  <a:schemeClr val="accent2">
                    <a:lumMod val="75000"/>
                  </a:schemeClr>
                </a:solidFill>
              </a:rPr>
              <a:t>možnosť vyťaženia drevín, ktoré nie </a:t>
            </a:r>
            <a:r>
              <a:rPr lang="sk-SK" sz="2200" u="sng" dirty="0" smtClean="0">
                <a:solidFill>
                  <a:schemeClr val="accent2">
                    <a:lumMod val="75000"/>
                  </a:schemeClr>
                </a:solidFill>
              </a:rPr>
              <a:t>sú </a:t>
            </a:r>
            <a:r>
              <a:rPr lang="sk-SK" sz="2200" u="sng" dirty="0">
                <a:solidFill>
                  <a:schemeClr val="accent2">
                    <a:lumMod val="75000"/>
                  </a:schemeClr>
                </a:solidFill>
              </a:rPr>
              <a:t>v súhlase na ťažbu uvedené</a:t>
            </a:r>
            <a:r>
              <a:rPr lang="sk-SK" sz="2200" dirty="0">
                <a:solidFill>
                  <a:schemeClr val="accent2">
                    <a:lumMod val="75000"/>
                  </a:schemeClr>
                </a:solidFill>
              </a:rPr>
              <a:t>, v rámci realizácie uvedeného dôvodu vykonania ťažby nie je </a:t>
            </a:r>
            <a:r>
              <a:rPr lang="sk-SK" sz="2200" dirty="0" smtClean="0">
                <a:solidFill>
                  <a:schemeClr val="accent2">
                    <a:lumMod val="75000"/>
                  </a:schemeClr>
                </a:solidFill>
              </a:rPr>
              <a:t>dotknutá“; to sa vzťahuje na každú ťažbu, aj na tú bez súhlasu OLH.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59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91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674924" cy="999207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Vyhláška č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. 232/2006 Z. z. 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</a:rPr>
              <a:t>                     o 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</a:rPr>
              <a:t>vyznačovaní ťažby dreva ...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0575" y="1746607"/>
            <a:ext cx="7397393" cy="4715624"/>
          </a:xfrm>
        </p:spPr>
        <p:txBody>
          <a:bodyPr>
            <a:noAutofit/>
          </a:bodyPr>
          <a:lstStyle/>
          <a:p>
            <a:r>
              <a:rPr lang="sk-SK" sz="2400" dirty="0">
                <a:solidFill>
                  <a:schemeClr val="tx1"/>
                </a:solidFill>
              </a:rPr>
              <a:t>o</a:t>
            </a:r>
            <a:r>
              <a:rPr lang="sk-SK" sz="2400" dirty="0" smtClean="0">
                <a:solidFill>
                  <a:schemeClr val="tx1"/>
                </a:solidFill>
              </a:rPr>
              <a:t>značovanie vyťaženého dreva – bez zmien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doklady o pôvode dreva </a:t>
            </a:r>
          </a:p>
          <a:p>
            <a:pPr lvl="1"/>
            <a:r>
              <a:rPr lang="sk-SK" sz="2000" dirty="0">
                <a:solidFill>
                  <a:schemeClr val="tx1"/>
                </a:solidFill>
              </a:rPr>
              <a:t>d</a:t>
            </a:r>
            <a:r>
              <a:rPr lang="sk-SK" sz="2000" dirty="0" smtClean="0">
                <a:solidFill>
                  <a:schemeClr val="tx1"/>
                </a:solidFill>
              </a:rPr>
              <a:t>oklad </a:t>
            </a:r>
            <a:r>
              <a:rPr lang="sk-SK" sz="2000" u="sng" dirty="0" smtClean="0">
                <a:solidFill>
                  <a:schemeClr val="tx1"/>
                </a:solidFill>
              </a:rPr>
              <a:t>môže </a:t>
            </a:r>
            <a:r>
              <a:rPr lang="sk-SK" sz="2000" dirty="0" smtClean="0">
                <a:solidFill>
                  <a:schemeClr val="tx1"/>
                </a:solidFill>
              </a:rPr>
              <a:t>obsahovať aj ďalšie údaje podľa osobitného predpisu (licenčný systém </a:t>
            </a:r>
            <a:r>
              <a:rPr lang="sk-SK" sz="2000" dirty="0" err="1" smtClean="0">
                <a:solidFill>
                  <a:schemeClr val="tx1"/>
                </a:solidFill>
              </a:rPr>
              <a:t>Flegt</a:t>
            </a:r>
            <a:r>
              <a:rPr lang="sk-SK" sz="2000" dirty="0" smtClean="0">
                <a:solidFill>
                  <a:schemeClr val="tx1"/>
                </a:solidFill>
              </a:rPr>
              <a:t>, </a:t>
            </a:r>
            <a:r>
              <a:rPr lang="sk-SK" sz="2000" dirty="0" err="1" smtClean="0">
                <a:solidFill>
                  <a:schemeClr val="tx1"/>
                </a:solidFill>
              </a:rPr>
              <a:t>geolokácie</a:t>
            </a:r>
            <a:r>
              <a:rPr lang="sk-SK" sz="2000" dirty="0" smtClean="0">
                <a:solidFill>
                  <a:schemeClr val="tx1"/>
                </a:solidFill>
              </a:rPr>
              <a:t> podľa EUDR)</a:t>
            </a:r>
          </a:p>
          <a:p>
            <a:pPr lvl="1"/>
            <a:r>
              <a:rPr lang="sk-SK" sz="2000" dirty="0" smtClean="0">
                <a:solidFill>
                  <a:schemeClr val="tx1"/>
                </a:solidFill>
              </a:rPr>
              <a:t>malá úprava dokladu o pôvode dreva</a:t>
            </a:r>
          </a:p>
          <a:p>
            <a:pPr marL="0" indent="0">
              <a:buNone/>
            </a:pPr>
            <a:endParaRPr lang="sk-SK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60</a:t>
            </a:fld>
            <a:endParaRPr lang="sk-SK" dirty="0"/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896043"/>
              </p:ext>
            </p:extLst>
          </p:nvPr>
        </p:nvGraphicFramePr>
        <p:xfrm>
          <a:off x="1520575" y="4279080"/>
          <a:ext cx="6883687" cy="15924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89563">
                  <a:extLst>
                    <a:ext uri="{9D8B030D-6E8A-4147-A177-3AD203B41FA5}">
                      <a16:colId xmlns:a16="http://schemas.microsoft.com/office/drawing/2014/main" val="1237369255"/>
                    </a:ext>
                  </a:extLst>
                </a:gridCol>
                <a:gridCol w="1328354">
                  <a:extLst>
                    <a:ext uri="{9D8B030D-6E8A-4147-A177-3AD203B41FA5}">
                      <a16:colId xmlns:a16="http://schemas.microsoft.com/office/drawing/2014/main" val="594023810"/>
                    </a:ext>
                  </a:extLst>
                </a:gridCol>
                <a:gridCol w="1328354">
                  <a:extLst>
                    <a:ext uri="{9D8B030D-6E8A-4147-A177-3AD203B41FA5}">
                      <a16:colId xmlns:a16="http://schemas.microsoft.com/office/drawing/2014/main" val="670984478"/>
                    </a:ext>
                  </a:extLst>
                </a:gridCol>
                <a:gridCol w="1737416">
                  <a:extLst>
                    <a:ext uri="{9D8B030D-6E8A-4147-A177-3AD203B41FA5}">
                      <a16:colId xmlns:a16="http://schemas.microsoft.com/office/drawing/2014/main" val="203899562"/>
                    </a:ext>
                  </a:extLst>
                </a:gridCol>
              </a:tblGrid>
              <a:tr h="227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Meno a priezvisko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Čas prepravy: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Podpis: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867746"/>
                  </a:ext>
                </a:extLst>
              </a:tr>
              <a:tr h="454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Vydal za obhospodarovateľa lesa alebo nákupcu dreva: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Dátum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Hodina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592045"/>
                  </a:ext>
                </a:extLst>
              </a:tr>
              <a:tr h="454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Prevzal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prepravcu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796555"/>
                  </a:ext>
                </a:extLst>
              </a:tr>
              <a:tr h="454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Prevzal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odberateľa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Dátum: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Hodina: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126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0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1945201" y="341455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sk-SK" dirty="0"/>
              <a:t>Zmeny vzájomne súvisiace </a:t>
            </a:r>
            <a:r>
              <a:rPr lang="sk-SK" dirty="0" smtClean="0"/>
              <a:t>              s </a:t>
            </a:r>
            <a:r>
              <a:rPr lang="sk-SK" dirty="0"/>
              <a:t>ochranou prírody</a:t>
            </a:r>
            <a:br>
              <a:rPr lang="sk-SK" dirty="0"/>
            </a:br>
            <a:endParaRPr lang="sk-SK" dirty="0"/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61</a:t>
            </a:fld>
            <a:endParaRPr lang="sk-SK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2345"/>
            <a:ext cx="9144000" cy="48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595829"/>
            <a:ext cx="6589199" cy="950167"/>
          </a:xfrm>
        </p:spPr>
        <p:txBody>
          <a:bodyPr>
            <a:noAutofit/>
          </a:bodyPr>
          <a:lstStyle/>
          <a:p>
            <a:r>
              <a:rPr lang="sk-SK" sz="2000" b="1" dirty="0">
                <a:solidFill>
                  <a:srgbClr val="008000"/>
                </a:solidFill>
              </a:rPr>
              <a:t>Osobitosti hospodárenia v </a:t>
            </a:r>
            <a:r>
              <a:rPr lang="sk-SK" sz="2000" b="1" dirty="0" smtClean="0">
                <a:solidFill>
                  <a:srgbClr val="008000"/>
                </a:solidFill>
              </a:rPr>
              <a:t>lesoch na </a:t>
            </a:r>
            <a:r>
              <a:rPr lang="sk-SK" sz="2000" b="1" dirty="0">
                <a:solidFill>
                  <a:srgbClr val="008000"/>
                </a:solidFill>
              </a:rPr>
              <a:t>územiach </a:t>
            </a:r>
            <a:r>
              <a:rPr lang="sk-SK" sz="2000" b="1" dirty="0" smtClean="0">
                <a:solidFill>
                  <a:srgbClr val="008000"/>
                </a:solidFill>
              </a:rPr>
              <a:t>európskej </a:t>
            </a:r>
            <a:r>
              <a:rPr lang="sk-SK" sz="2000" b="1" dirty="0">
                <a:solidFill>
                  <a:srgbClr val="008000"/>
                </a:solidFill>
              </a:rPr>
              <a:t>sústavy </a:t>
            </a:r>
            <a:r>
              <a:rPr lang="sk-SK" sz="2000" b="1" dirty="0" smtClean="0">
                <a:solidFill>
                  <a:srgbClr val="008000"/>
                </a:solidFill>
              </a:rPr>
              <a:t>CHÚ (NATURA 2000) </a:t>
            </a:r>
            <a:r>
              <a:rPr lang="sk-SK" sz="1800" dirty="0" smtClean="0">
                <a:solidFill>
                  <a:srgbClr val="008000"/>
                </a:solidFill>
              </a:rPr>
              <a:t>(**)</a:t>
            </a:r>
            <a:endParaRPr lang="sk-SK" sz="2000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36569" y="1451727"/>
            <a:ext cx="6997831" cy="52978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chránené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vtáčie územia + územia európskeho významu  = európska sústava chránených 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území – NATURA 2000</a:t>
            </a: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dirty="0" smtClean="0"/>
              <a:t>§ </a:t>
            </a:r>
            <a:r>
              <a:rPr lang="sk-SK" dirty="0"/>
              <a:t>28 ods. 5 </a:t>
            </a:r>
            <a:r>
              <a:rPr lang="sk-SK" dirty="0" smtClean="0"/>
              <a:t>zákona </a:t>
            </a:r>
            <a:r>
              <a:rPr lang="sk-SK" dirty="0"/>
              <a:t>č. 543/2002 Z. z. </a:t>
            </a:r>
            <a:r>
              <a:rPr lang="sk-SK" dirty="0" smtClean="0"/>
              <a:t>v </a:t>
            </a:r>
            <a:r>
              <a:rPr lang="sk-SK" dirty="0" err="1" smtClean="0"/>
              <a:t>z.n.p</a:t>
            </a:r>
            <a:r>
              <a:rPr lang="sk-SK" dirty="0" smtClean="0"/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k-SK" sz="2200" b="1" dirty="0" smtClean="0"/>
              <a:t>Akýkoľvek </a:t>
            </a:r>
            <a:r>
              <a:rPr lang="sk-SK" sz="2200" b="1" dirty="0"/>
              <a:t>plán, </a:t>
            </a:r>
            <a:r>
              <a:rPr lang="sk-SK" sz="2200" b="1" dirty="0" smtClean="0"/>
              <a:t>program </a:t>
            </a:r>
            <a:r>
              <a:rPr lang="sk-SK" sz="2200" b="1" dirty="0"/>
              <a:t>alebo </a:t>
            </a:r>
            <a:r>
              <a:rPr lang="sk-SK" sz="2200" b="1" dirty="0" smtClean="0"/>
              <a:t>projekt</a:t>
            </a:r>
            <a:r>
              <a:rPr lang="sk-SK" sz="2200" dirty="0" smtClean="0"/>
              <a:t>, </a:t>
            </a:r>
            <a:r>
              <a:rPr lang="sk-SK" sz="2200" b="1" dirty="0"/>
              <a:t>ktorý môže mať pravdepodobne </a:t>
            </a:r>
            <a:r>
              <a:rPr lang="sk-SK" sz="2200" dirty="0"/>
              <a:t>samostatne alebo v kombinácii s iným plánom alebo projektom </a:t>
            </a:r>
            <a:r>
              <a:rPr lang="sk-SK" sz="2200" b="1" dirty="0"/>
              <a:t>na územie európskej sústavy chránených území významný vplyv</a:t>
            </a:r>
            <a:r>
              <a:rPr lang="sk-SK" sz="2200" dirty="0"/>
              <a:t>, </a:t>
            </a:r>
            <a:r>
              <a:rPr lang="sk-SK" sz="2200" b="1" u="sng" dirty="0"/>
              <a:t>nemožno </a:t>
            </a:r>
            <a:r>
              <a:rPr lang="sk-SK" sz="2200" dirty="0"/>
              <a:t>podľa tohto zákona alebo osobitných predpisov </a:t>
            </a:r>
            <a:r>
              <a:rPr lang="sk-SK" sz="2200" b="1" dirty="0"/>
              <a:t>schváliť, </a:t>
            </a:r>
            <a:r>
              <a:rPr lang="sk-SK" sz="2200" b="1" u="sng" dirty="0"/>
              <a:t>povoliť</a:t>
            </a:r>
            <a:r>
              <a:rPr lang="sk-SK" sz="2200" b="1" dirty="0"/>
              <a:t> alebo </a:t>
            </a:r>
            <a:r>
              <a:rPr lang="sk-SK" sz="2200" b="1" dirty="0" smtClean="0"/>
              <a:t>odsúhlasiť</a:t>
            </a:r>
            <a:r>
              <a:rPr lang="sk-SK" sz="2200" dirty="0" smtClean="0"/>
              <a:t>, </a:t>
            </a:r>
            <a:r>
              <a:rPr lang="sk-SK" sz="2200" b="1" u="sng" dirty="0"/>
              <a:t>ak nebol predmetom primeraného hodnotenia vplyvov na územie európskej sústavy </a:t>
            </a:r>
            <a:r>
              <a:rPr lang="sk-SK" sz="2200" dirty="0"/>
              <a:t>chránených území z hľadiska cieľov jeho ochrany </a:t>
            </a:r>
            <a:r>
              <a:rPr lang="sk-SK" sz="2200" b="1" dirty="0" smtClean="0"/>
              <a:t>a </a:t>
            </a:r>
            <a:r>
              <a:rPr lang="sk-SK" sz="2200" b="1" dirty="0"/>
              <a:t>nebolo preukázané, že nebude mať nepriaznivý vplyv na integritu tohto územia z hľadiska cieľov jeho </a:t>
            </a:r>
            <a:r>
              <a:rPr lang="sk-SK" sz="2200" b="1" dirty="0" smtClean="0"/>
              <a:t>ochrany</a:t>
            </a:r>
            <a:r>
              <a:rPr lang="sk-SK" sz="2200" dirty="0" smtClean="0"/>
              <a:t>; </a:t>
            </a:r>
            <a:r>
              <a:rPr lang="sk-SK" sz="2200" dirty="0"/>
              <a:t>ustanovenie odseku 11 týmto nie je dotknuté.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2865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Vyhotovenie PSL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117239" cy="5109328"/>
          </a:xfrm>
        </p:spPr>
        <p:txBody>
          <a:bodyPr>
            <a:normAutofit/>
          </a:bodyPr>
          <a:lstStyle/>
          <a:p>
            <a:pPr lvl="0">
              <a:buClr>
                <a:srgbClr val="A53010"/>
              </a:buClr>
            </a:pPr>
            <a:r>
              <a:rPr lang="sk-SK" sz="2400" b="1" dirty="0" smtClean="0"/>
              <a:t>Ak </a:t>
            </a:r>
            <a:r>
              <a:rPr lang="sk-SK" sz="2400" b="1" dirty="0"/>
              <a:t>je to </a:t>
            </a:r>
            <a:r>
              <a:rPr lang="sk-SK" sz="2400" b="1" dirty="0">
                <a:solidFill>
                  <a:srgbClr val="C00000"/>
                </a:solidFill>
              </a:rPr>
              <a:t>potrebné </a:t>
            </a:r>
            <a:r>
              <a:rPr lang="sk-SK" sz="2400" dirty="0">
                <a:solidFill>
                  <a:srgbClr val="C00000"/>
                </a:solidFill>
              </a:rPr>
              <a:t>z hľadiska vylúčenia nepriaznivých vplyvov na územie </a:t>
            </a:r>
            <a:r>
              <a:rPr lang="sk-SK" sz="2400" dirty="0"/>
              <a:t>európskej sústavy chránených </a:t>
            </a:r>
            <a:r>
              <a:rPr lang="sk-SK" sz="2400" dirty="0" smtClean="0"/>
              <a:t>území (</a:t>
            </a:r>
            <a:r>
              <a:rPr lang="sk-SK" sz="2400" dirty="0" smtClean="0">
                <a:solidFill>
                  <a:srgbClr val="C00000"/>
                </a:solidFill>
              </a:rPr>
              <a:t>Natura 2000</a:t>
            </a:r>
            <a:r>
              <a:rPr lang="sk-SK" sz="2400" dirty="0" smtClean="0"/>
              <a:t>), </a:t>
            </a:r>
          </a:p>
          <a:p>
            <a:pPr lvl="0">
              <a:buClr>
                <a:srgbClr val="A53010"/>
              </a:buClr>
            </a:pPr>
            <a:r>
              <a:rPr lang="sk-SK" sz="2400" b="1" dirty="0" smtClean="0"/>
              <a:t>súčasťou </a:t>
            </a:r>
            <a:r>
              <a:rPr lang="sk-SK" sz="2400" b="1" u="sng" dirty="0"/>
              <a:t>záväzného stanoviska </a:t>
            </a:r>
            <a:r>
              <a:rPr lang="sk-SK" sz="2400" b="1" dirty="0"/>
              <a:t>orgánu ochrany </a:t>
            </a:r>
            <a:r>
              <a:rPr lang="sk-SK" sz="2400" b="1" dirty="0" smtClean="0"/>
              <a:t>prírody </a:t>
            </a:r>
            <a:r>
              <a:rPr lang="sk-SK" sz="2400" u="sng" dirty="0" smtClean="0"/>
              <a:t>k správe o hospodárení</a:t>
            </a:r>
          </a:p>
          <a:p>
            <a:pPr lvl="0">
              <a:buClr>
                <a:srgbClr val="A53010"/>
              </a:buClr>
            </a:pPr>
            <a:r>
              <a:rPr lang="sk-SK" sz="2400" u="sng" dirty="0" smtClean="0"/>
              <a:t>je </a:t>
            </a:r>
            <a:r>
              <a:rPr lang="sk-SK" sz="2400" u="sng" dirty="0"/>
              <a:t>aj </a:t>
            </a:r>
            <a:r>
              <a:rPr lang="sk-SK" sz="2400" u="sng" dirty="0">
                <a:solidFill>
                  <a:schemeClr val="accent1"/>
                </a:solidFill>
              </a:rPr>
              <a:t>návrh na vyhlásenie lesov osobitného určenia</a:t>
            </a:r>
            <a:r>
              <a:rPr lang="sk-SK" sz="2400" dirty="0"/>
              <a:t> podľa § 14 ods. 2 písm. e) </a:t>
            </a:r>
            <a:endParaRPr lang="sk-SK" sz="2400" dirty="0" smtClean="0"/>
          </a:p>
          <a:p>
            <a:pPr lvl="0">
              <a:buClr>
                <a:srgbClr val="A53010"/>
              </a:buClr>
            </a:pPr>
            <a:r>
              <a:rPr lang="sk-SK" sz="2400" u="sng" dirty="0" smtClean="0"/>
              <a:t>a </a:t>
            </a:r>
            <a:r>
              <a:rPr lang="sk-SK" sz="2400" u="sng" dirty="0">
                <a:solidFill>
                  <a:schemeClr val="accent1"/>
                </a:solidFill>
              </a:rPr>
              <a:t>návrh regulatívov ochrany prírody</a:t>
            </a:r>
            <a:r>
              <a:rPr lang="sk-SK" sz="2400" dirty="0">
                <a:solidFill>
                  <a:schemeClr val="accent1"/>
                </a:solidFill>
              </a:rPr>
              <a:t>, ktorými sa zabezpečí, že vykonanie opatrení programu starostlivosti  nebude mať negatívny vplyv na tieto územia</a:t>
            </a:r>
            <a:r>
              <a:rPr lang="sk-SK" sz="2400" dirty="0" smtClean="0">
                <a:solidFill>
                  <a:schemeClr val="accent1"/>
                </a:solidFill>
              </a:rPr>
              <a:t>.</a:t>
            </a:r>
            <a:r>
              <a:rPr lang="sk-SK" sz="2400" dirty="0" smtClean="0"/>
              <a:t> </a:t>
            </a:r>
            <a:r>
              <a:rPr lang="sk-SK" sz="2000" dirty="0" smtClean="0"/>
              <a:t>(</a:t>
            </a:r>
            <a:r>
              <a:rPr lang="sk-SK" sz="2000" u="sng" dirty="0" smtClean="0"/>
              <a:t>nové</a:t>
            </a:r>
            <a:r>
              <a:rPr lang="sk-SK" sz="2000" dirty="0" smtClean="0"/>
              <a:t> + nadväznosť na § 9 ods. 4 zák. o ochrane </a:t>
            </a:r>
            <a:r>
              <a:rPr lang="sk-SK" sz="2000" dirty="0" err="1" smtClean="0"/>
              <a:t>prír</a:t>
            </a:r>
            <a:r>
              <a:rPr lang="sk-SK" sz="2000" dirty="0" smtClean="0"/>
              <a:t>. </a:t>
            </a:r>
            <a:r>
              <a:rPr lang="sk-SK" sz="2000" dirty="0"/>
              <a:t>a</a:t>
            </a:r>
            <a:r>
              <a:rPr lang="sk-SK" sz="2000" dirty="0" smtClean="0"/>
              <a:t> kraj.)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7097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0" y="595830"/>
            <a:ext cx="6779699" cy="714496"/>
          </a:xfrm>
        </p:spPr>
        <p:txBody>
          <a:bodyPr>
            <a:normAutofit fontScale="90000"/>
          </a:bodyPr>
          <a:lstStyle/>
          <a:p>
            <a:r>
              <a:rPr lang="pl-PL" dirty="0"/>
              <a:t>§ 9 ods. 4 zákona č. 543/2002 Z. z. </a:t>
            </a:r>
            <a:br>
              <a:rPr lang="pl-PL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52575" y="1466849"/>
            <a:ext cx="7172324" cy="4754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u="sng" dirty="0"/>
              <a:t>Orgán verejnej správy príslušný na konanie podľa </a:t>
            </a:r>
            <a:r>
              <a:rPr lang="sk-SK" sz="2000" u="sng" dirty="0" smtClean="0"/>
              <a:t>§ 9 ods. </a:t>
            </a:r>
            <a:r>
              <a:rPr lang="sk-SK" sz="2000" u="sng" dirty="0"/>
              <a:t>1 </a:t>
            </a:r>
            <a:r>
              <a:rPr lang="sk-SK" sz="2000" u="sng" dirty="0" smtClean="0"/>
              <a:t>(napr. </a:t>
            </a:r>
            <a:r>
              <a:rPr lang="sk-SK" sz="2000" b="1" u="sng" dirty="0" smtClean="0"/>
              <a:t>orgán ŠSLH) je </a:t>
            </a:r>
            <a:r>
              <a:rPr lang="sk-SK" sz="2000" b="1" u="sng" dirty="0"/>
              <a:t>obsahom záväzného stanoviska orgánu ochrany prírody viazaný</a:t>
            </a:r>
            <a:r>
              <a:rPr lang="sk-SK" sz="2000" dirty="0"/>
              <a:t>; to neplatí, </a:t>
            </a:r>
            <a:r>
              <a:rPr lang="sk-SK" sz="2000" dirty="0" smtClean="0"/>
              <a:t>pre činnosti na úseku a v územiach pre obranu </a:t>
            </a:r>
            <a:r>
              <a:rPr lang="sk-SK" sz="2000" dirty="0"/>
              <a:t>štátu </a:t>
            </a:r>
            <a:r>
              <a:rPr lang="sk-SK" sz="2000" dirty="0" smtClean="0"/>
              <a:t>...</a:t>
            </a:r>
          </a:p>
          <a:p>
            <a:pPr marL="0" indent="0">
              <a:buNone/>
            </a:pPr>
            <a:r>
              <a:rPr lang="sk-SK" sz="2000" b="1" dirty="0" smtClean="0">
                <a:solidFill>
                  <a:srgbClr val="008000"/>
                </a:solidFill>
              </a:rPr>
              <a:t>(NOVÉ) </a:t>
            </a:r>
            <a:r>
              <a:rPr lang="sk-SK" sz="2000" dirty="0" smtClean="0"/>
              <a:t>- Ak </a:t>
            </a:r>
            <a:r>
              <a:rPr lang="sk-SK" sz="2000" dirty="0"/>
              <a:t>ide o rozhodovanie podľa </a:t>
            </a:r>
            <a:r>
              <a:rPr lang="sk-SK" sz="2000" dirty="0" smtClean="0"/>
              <a:t>§ 9 ods. </a:t>
            </a:r>
            <a:r>
              <a:rPr lang="sk-SK" sz="2000" dirty="0"/>
              <a:t>1 </a:t>
            </a:r>
            <a:r>
              <a:rPr lang="sk-SK" sz="2000" dirty="0" smtClean="0"/>
              <a:t>      písm</a:t>
            </a:r>
            <a:r>
              <a:rPr lang="sk-SK" sz="2000" dirty="0"/>
              <a:t>. m</a:t>
            </a:r>
            <a:r>
              <a:rPr lang="sk-SK" sz="2000" dirty="0" smtClean="0"/>
              <a:t>) zákona o ochrane prírody a krajiny</a:t>
            </a:r>
            <a:r>
              <a:rPr lang="sk-SK" sz="2400" dirty="0" smtClean="0"/>
              <a:t> </a:t>
            </a:r>
            <a:r>
              <a:rPr lang="sk-SK" sz="2000" dirty="0" smtClean="0"/>
              <a:t>(pozn. schválenie alebo zmena PSL / PSLP), </a:t>
            </a:r>
            <a:r>
              <a:rPr lang="sk-SK" sz="2000" b="1" dirty="0" smtClean="0"/>
              <a:t>orgán ŠSLH              </a:t>
            </a:r>
            <a:r>
              <a:rPr lang="sk-SK" sz="2000" dirty="0" smtClean="0"/>
              <a:t> </a:t>
            </a:r>
            <a:r>
              <a:rPr lang="sk-SK" sz="2000" b="1" u="sng" dirty="0" smtClean="0"/>
              <a:t>je </a:t>
            </a:r>
            <a:r>
              <a:rPr lang="sk-SK" sz="2000" b="1" u="sng" dirty="0"/>
              <a:t>viazaný stanoviskom orgánu ochrany </a:t>
            </a:r>
            <a:r>
              <a:rPr lang="sk-SK" sz="2000" b="1" u="sng" dirty="0" smtClean="0"/>
              <a:t>prírody</a:t>
            </a:r>
          </a:p>
          <a:p>
            <a:pPr marL="0" indent="0">
              <a:buNone/>
            </a:pPr>
            <a:r>
              <a:rPr lang="sk-SK" sz="2000" b="1" u="sng" dirty="0" smtClean="0"/>
              <a:t>... </a:t>
            </a:r>
            <a:r>
              <a:rPr lang="sk-SK" sz="2000" b="1" u="sng" dirty="0" smtClean="0">
                <a:solidFill>
                  <a:srgbClr val="FF0000"/>
                </a:solidFill>
              </a:rPr>
              <a:t>v rozsahu</a:t>
            </a:r>
            <a:r>
              <a:rPr lang="sk-SK" sz="2000" u="sng" dirty="0" smtClean="0"/>
              <a:t>,</a:t>
            </a:r>
            <a:r>
              <a:rPr lang="sk-SK" sz="2000" dirty="0" smtClean="0"/>
              <a:t> </a:t>
            </a:r>
            <a:r>
              <a:rPr lang="sk-SK" sz="2000" dirty="0">
                <a:solidFill>
                  <a:srgbClr val="C00000"/>
                </a:solidFill>
              </a:rPr>
              <a:t>v </a:t>
            </a:r>
            <a:r>
              <a:rPr lang="sk-SK" sz="2000" dirty="0" smtClean="0">
                <a:solidFill>
                  <a:srgbClr val="C00000"/>
                </a:solidFill>
              </a:rPr>
              <a:t>ktorom </a:t>
            </a:r>
            <a:r>
              <a:rPr lang="sk-SK" sz="2000" dirty="0">
                <a:solidFill>
                  <a:srgbClr val="C00000"/>
                </a:solidFill>
              </a:rPr>
              <a:t>je návrh opatrenia </a:t>
            </a:r>
            <a:r>
              <a:rPr lang="sk-SK" sz="2000" u="sng" dirty="0" smtClean="0">
                <a:solidFill>
                  <a:srgbClr val="C00000"/>
                </a:solidFill>
              </a:rPr>
              <a:t>v súlade              s </a:t>
            </a:r>
            <a:r>
              <a:rPr lang="sk-SK" sz="2000" u="sng" dirty="0">
                <a:solidFill>
                  <a:srgbClr val="C00000"/>
                </a:solidFill>
              </a:rPr>
              <a:t>metódami a postupmi </a:t>
            </a:r>
            <a:r>
              <a:rPr lang="sk-SK" sz="2000" u="sng" dirty="0" smtClean="0">
                <a:solidFill>
                  <a:srgbClr val="C00000"/>
                </a:solidFill>
              </a:rPr>
              <a:t>HÚL </a:t>
            </a:r>
          </a:p>
          <a:p>
            <a:pPr marL="0" indent="0">
              <a:buNone/>
            </a:pPr>
            <a:r>
              <a:rPr lang="sk-SK" sz="2000" b="1" dirty="0" smtClean="0">
                <a:solidFill>
                  <a:srgbClr val="FF0000"/>
                </a:solidFill>
              </a:rPr>
              <a:t>... </a:t>
            </a:r>
            <a:r>
              <a:rPr lang="sk-SK" sz="2000" b="1" u="sng" dirty="0" smtClean="0">
                <a:solidFill>
                  <a:srgbClr val="FF0000"/>
                </a:solidFill>
              </a:rPr>
              <a:t>a </a:t>
            </a:r>
            <a:r>
              <a:rPr lang="sk-SK" sz="2000" b="1" u="sng" dirty="0">
                <a:solidFill>
                  <a:srgbClr val="FF0000"/>
                </a:solidFill>
              </a:rPr>
              <a:t>v rozsahu</a:t>
            </a:r>
            <a:r>
              <a:rPr lang="sk-SK" sz="2000" dirty="0">
                <a:solidFill>
                  <a:srgbClr val="FF0000"/>
                </a:solidFill>
              </a:rPr>
              <a:t>,</a:t>
            </a:r>
            <a:r>
              <a:rPr lang="sk-SK" sz="2000" dirty="0">
                <a:solidFill>
                  <a:srgbClr val="C00000"/>
                </a:solidFill>
              </a:rPr>
              <a:t> v ktorom orgán ochrany prírody </a:t>
            </a:r>
            <a:r>
              <a:rPr lang="sk-SK" sz="2000" b="1" u="sng" dirty="0">
                <a:solidFill>
                  <a:srgbClr val="C00000"/>
                </a:solidFill>
              </a:rPr>
              <a:t>odôvodní, že </a:t>
            </a:r>
            <a:r>
              <a:rPr lang="sk-SK" sz="2000" u="sng" dirty="0">
                <a:solidFill>
                  <a:srgbClr val="C00000"/>
                </a:solidFill>
              </a:rPr>
              <a:t>vykonanie opatrenia </a:t>
            </a:r>
            <a:r>
              <a:rPr lang="sk-SK" sz="2000" b="1" u="sng" dirty="0">
                <a:solidFill>
                  <a:srgbClr val="C00000"/>
                </a:solidFill>
              </a:rPr>
              <a:t>návrhu </a:t>
            </a:r>
            <a:r>
              <a:rPr lang="sk-SK" sz="2000" b="1" u="sng" dirty="0" smtClean="0">
                <a:solidFill>
                  <a:srgbClr val="C00000"/>
                </a:solidFill>
              </a:rPr>
              <a:t>PSL bude </a:t>
            </a:r>
            <a:r>
              <a:rPr lang="sk-SK" sz="2000" b="1" u="sng" dirty="0">
                <a:solidFill>
                  <a:srgbClr val="C00000"/>
                </a:solidFill>
              </a:rPr>
              <a:t>mať </a:t>
            </a:r>
            <a:r>
              <a:rPr lang="sk-SK" sz="2000" u="sng" dirty="0">
                <a:solidFill>
                  <a:srgbClr val="C00000"/>
                </a:solidFill>
              </a:rPr>
              <a:t>negatívny vplyv</a:t>
            </a:r>
            <a:r>
              <a:rPr lang="sk-SK" sz="2000" dirty="0">
                <a:solidFill>
                  <a:srgbClr val="C00000"/>
                </a:solidFill>
              </a:rPr>
              <a:t> na územia podľa § </a:t>
            </a:r>
            <a:r>
              <a:rPr lang="sk-SK" sz="2000" dirty="0" smtClean="0">
                <a:solidFill>
                  <a:srgbClr val="C00000"/>
                </a:solidFill>
              </a:rPr>
              <a:t>28 (NATURA 2000).</a:t>
            </a:r>
            <a:endParaRPr lang="sk-SK" sz="2000" dirty="0">
              <a:solidFill>
                <a:srgbClr val="C00000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760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15678" y="595830"/>
            <a:ext cx="7009221" cy="714496"/>
          </a:xfrm>
        </p:spPr>
        <p:txBody>
          <a:bodyPr>
            <a:normAutofit fontScale="90000"/>
          </a:bodyPr>
          <a:lstStyle/>
          <a:p>
            <a:r>
              <a:rPr lang="pl-PL" sz="3100" dirty="0" smtClean="0"/>
              <a:t>zákon o ochrane prír. &amp; zákon o lesoch</a:t>
            </a:r>
            <a:r>
              <a:rPr lang="pl-PL" dirty="0"/>
              <a:t/>
            </a:r>
            <a:br>
              <a:rPr lang="pl-PL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52575" y="1466849"/>
            <a:ext cx="7172324" cy="5216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600" b="1" dirty="0" smtClean="0">
                <a:solidFill>
                  <a:srgbClr val="008000"/>
                </a:solidFill>
              </a:rPr>
              <a:t>(NOVÉ) </a:t>
            </a:r>
            <a:r>
              <a:rPr lang="sk-SK" sz="1600" dirty="0" smtClean="0"/>
              <a:t>- Ak </a:t>
            </a:r>
            <a:r>
              <a:rPr lang="sk-SK" sz="1600" dirty="0"/>
              <a:t>ide o rozhodovanie podľa </a:t>
            </a:r>
            <a:r>
              <a:rPr lang="sk-SK" sz="1600" dirty="0" smtClean="0"/>
              <a:t>§ 9 ods. </a:t>
            </a:r>
            <a:r>
              <a:rPr lang="sk-SK" sz="1600" dirty="0"/>
              <a:t>1 </a:t>
            </a:r>
            <a:r>
              <a:rPr lang="sk-SK" sz="1600" dirty="0" smtClean="0"/>
              <a:t>písm</a:t>
            </a:r>
            <a:r>
              <a:rPr lang="sk-SK" sz="1600" dirty="0"/>
              <a:t>. m</a:t>
            </a:r>
            <a:r>
              <a:rPr lang="sk-SK" sz="1600" dirty="0" smtClean="0"/>
              <a:t>) (pozn. schválenie alebo zmena PSL / PSLP), orgán </a:t>
            </a:r>
            <a:r>
              <a:rPr lang="sk-SK" sz="1600" dirty="0"/>
              <a:t>verejnej </a:t>
            </a:r>
            <a:r>
              <a:rPr lang="sk-SK" sz="1600" dirty="0" smtClean="0"/>
              <a:t>správy (</a:t>
            </a:r>
            <a:r>
              <a:rPr lang="sk-SK" sz="1600" b="1" dirty="0" smtClean="0"/>
              <a:t>orgán ŠSLH</a:t>
            </a:r>
            <a:r>
              <a:rPr lang="sk-SK" sz="1600" dirty="0" smtClean="0"/>
              <a:t>) </a:t>
            </a:r>
            <a:r>
              <a:rPr lang="sk-SK" sz="1600" dirty="0"/>
              <a:t>podľa prvej vety </a:t>
            </a:r>
            <a:r>
              <a:rPr lang="sk-SK" sz="1600" b="1" u="sng" dirty="0"/>
              <a:t>je viazaný stanoviskom orgánu ochrany </a:t>
            </a:r>
            <a:r>
              <a:rPr lang="sk-SK" sz="1600" b="1" u="sng" dirty="0" smtClean="0"/>
              <a:t>prírody</a:t>
            </a:r>
          </a:p>
          <a:p>
            <a:pPr marL="0" indent="0">
              <a:buNone/>
            </a:pPr>
            <a:r>
              <a:rPr lang="sk-SK" sz="1600" b="1" u="sng" dirty="0" smtClean="0"/>
              <a:t>... </a:t>
            </a:r>
            <a:r>
              <a:rPr lang="sk-SK" sz="1600" b="1" u="sng" dirty="0" smtClean="0">
                <a:solidFill>
                  <a:srgbClr val="FF0000"/>
                </a:solidFill>
              </a:rPr>
              <a:t>v rozsahu</a:t>
            </a:r>
            <a:r>
              <a:rPr lang="sk-SK" sz="1600" u="sng" dirty="0" smtClean="0"/>
              <a:t>,</a:t>
            </a:r>
            <a:r>
              <a:rPr lang="sk-SK" sz="1600" dirty="0" smtClean="0"/>
              <a:t> </a:t>
            </a:r>
            <a:r>
              <a:rPr lang="sk-SK" sz="1600" dirty="0">
                <a:solidFill>
                  <a:srgbClr val="C00000"/>
                </a:solidFill>
              </a:rPr>
              <a:t>v </a:t>
            </a:r>
            <a:r>
              <a:rPr lang="sk-SK" sz="1600" dirty="0" smtClean="0">
                <a:solidFill>
                  <a:srgbClr val="C00000"/>
                </a:solidFill>
              </a:rPr>
              <a:t>ktorom </a:t>
            </a:r>
            <a:r>
              <a:rPr lang="sk-SK" sz="1600" dirty="0">
                <a:solidFill>
                  <a:srgbClr val="C00000"/>
                </a:solidFill>
              </a:rPr>
              <a:t>je návrh opatrenia </a:t>
            </a:r>
            <a:r>
              <a:rPr lang="sk-SK" sz="1600" u="sng" dirty="0" smtClean="0">
                <a:solidFill>
                  <a:srgbClr val="C00000"/>
                </a:solidFill>
              </a:rPr>
              <a:t>v súlade s </a:t>
            </a:r>
            <a:r>
              <a:rPr lang="sk-SK" sz="1600" u="sng" dirty="0">
                <a:solidFill>
                  <a:srgbClr val="C00000"/>
                </a:solidFill>
              </a:rPr>
              <a:t>metódami </a:t>
            </a:r>
            <a:r>
              <a:rPr lang="sk-SK" sz="1600" u="sng" dirty="0" smtClean="0">
                <a:solidFill>
                  <a:srgbClr val="C00000"/>
                </a:solidFill>
              </a:rPr>
              <a:t>              a </a:t>
            </a:r>
            <a:r>
              <a:rPr lang="sk-SK" sz="1600" u="sng" dirty="0">
                <a:solidFill>
                  <a:srgbClr val="C00000"/>
                </a:solidFill>
              </a:rPr>
              <a:t>postupmi </a:t>
            </a:r>
            <a:r>
              <a:rPr lang="sk-SK" sz="1600" u="sng" dirty="0" smtClean="0">
                <a:solidFill>
                  <a:srgbClr val="C00000"/>
                </a:solidFill>
              </a:rPr>
              <a:t>HÚL </a:t>
            </a:r>
          </a:p>
          <a:p>
            <a:pPr marL="0" indent="0">
              <a:buNone/>
            </a:pPr>
            <a:r>
              <a:rPr lang="sk-SK" sz="1600" b="1" dirty="0" smtClean="0">
                <a:solidFill>
                  <a:srgbClr val="FF0000"/>
                </a:solidFill>
              </a:rPr>
              <a:t>... </a:t>
            </a:r>
            <a:r>
              <a:rPr lang="sk-SK" sz="1600" b="1" u="sng" dirty="0" smtClean="0">
                <a:solidFill>
                  <a:srgbClr val="FF0000"/>
                </a:solidFill>
              </a:rPr>
              <a:t>a </a:t>
            </a:r>
            <a:r>
              <a:rPr lang="sk-SK" sz="1600" b="1" u="sng" dirty="0">
                <a:solidFill>
                  <a:srgbClr val="FF0000"/>
                </a:solidFill>
              </a:rPr>
              <a:t>v rozsahu</a:t>
            </a:r>
            <a:r>
              <a:rPr lang="sk-SK" sz="1600" dirty="0">
                <a:solidFill>
                  <a:srgbClr val="FF0000"/>
                </a:solidFill>
              </a:rPr>
              <a:t>,</a:t>
            </a:r>
            <a:r>
              <a:rPr lang="sk-SK" sz="1600" dirty="0">
                <a:solidFill>
                  <a:srgbClr val="C00000"/>
                </a:solidFill>
              </a:rPr>
              <a:t> v ktorom orgán ochrany prírody </a:t>
            </a:r>
            <a:r>
              <a:rPr lang="sk-SK" sz="1600" b="1" u="sng" dirty="0" smtClean="0">
                <a:solidFill>
                  <a:srgbClr val="C00000"/>
                </a:solidFill>
              </a:rPr>
              <a:t>odôvodní</a:t>
            </a:r>
            <a:r>
              <a:rPr lang="sk-SK" sz="1600" b="1" u="sng" dirty="0">
                <a:solidFill>
                  <a:srgbClr val="C00000"/>
                </a:solidFill>
              </a:rPr>
              <a:t>, </a:t>
            </a:r>
            <a:r>
              <a:rPr lang="sk-SK" sz="1600" b="1" u="sng" dirty="0" smtClean="0">
                <a:solidFill>
                  <a:srgbClr val="C00000"/>
                </a:solidFill>
              </a:rPr>
              <a:t>                             že </a:t>
            </a:r>
            <a:r>
              <a:rPr lang="sk-SK" sz="1600" b="1" u="sng" dirty="0">
                <a:solidFill>
                  <a:srgbClr val="C00000"/>
                </a:solidFill>
              </a:rPr>
              <a:t>vykonanie opatrenia návrhu PSL bude mať negatívny </a:t>
            </a:r>
            <a:r>
              <a:rPr lang="sk-SK" sz="1600" b="1" u="sng" dirty="0" smtClean="0">
                <a:solidFill>
                  <a:srgbClr val="C00000"/>
                </a:solidFill>
              </a:rPr>
              <a:t>vplyv                </a:t>
            </a:r>
            <a:r>
              <a:rPr lang="sk-SK" sz="1600" dirty="0" smtClean="0">
                <a:solidFill>
                  <a:srgbClr val="C00000"/>
                </a:solidFill>
              </a:rPr>
              <a:t>na územia podľa § 28 (NATURA 2000).</a:t>
            </a:r>
          </a:p>
          <a:p>
            <a:pPr marL="0" indent="0">
              <a:buNone/>
            </a:pPr>
            <a:r>
              <a:rPr lang="sk-SK" sz="2000" dirty="0" smtClean="0">
                <a:solidFill>
                  <a:srgbClr val="008000"/>
                </a:solidFill>
              </a:rPr>
              <a:t>... Práve preto je v § 41 ods. 8 </a:t>
            </a:r>
            <a:r>
              <a:rPr lang="sk-SK" sz="2000" u="sng" dirty="0" smtClean="0">
                <a:solidFill>
                  <a:srgbClr val="008000"/>
                </a:solidFill>
              </a:rPr>
              <a:t>zákona o lesoch </a:t>
            </a:r>
            <a:r>
              <a:rPr lang="sk-SK" dirty="0" smtClean="0">
                <a:solidFill>
                  <a:srgbClr val="008000"/>
                </a:solidFill>
              </a:rPr>
              <a:t>(proces PSL)</a:t>
            </a:r>
            <a:r>
              <a:rPr lang="sk-SK" sz="2000" dirty="0" smtClean="0">
                <a:solidFill>
                  <a:srgbClr val="008000"/>
                </a:solidFill>
              </a:rPr>
              <a:t> doplnené, </a:t>
            </a:r>
            <a:r>
              <a:rPr lang="sk-SK" sz="2000" u="sng" dirty="0" smtClean="0">
                <a:solidFill>
                  <a:srgbClr val="008000"/>
                </a:solidFill>
              </a:rPr>
              <a:t>že ak orgán ochrany prírody odôvodní </a:t>
            </a:r>
            <a:r>
              <a:rPr lang="sk-SK" sz="2000" dirty="0" smtClean="0">
                <a:solidFill>
                  <a:srgbClr val="008000"/>
                </a:solidFill>
              </a:rPr>
              <a:t>   vo svojom stanovisku, že </a:t>
            </a:r>
            <a:r>
              <a:rPr lang="sk-SK" sz="2000" u="sng" dirty="0" smtClean="0">
                <a:solidFill>
                  <a:srgbClr val="008000"/>
                </a:solidFill>
              </a:rPr>
              <a:t>návrh PSL </a:t>
            </a:r>
            <a:r>
              <a:rPr lang="sk-SK" sz="2000" dirty="0" smtClean="0">
                <a:solidFill>
                  <a:srgbClr val="008000"/>
                </a:solidFill>
              </a:rPr>
              <a:t>a opatrenia </a:t>
            </a:r>
            <a:r>
              <a:rPr lang="sk-SK" sz="1600" dirty="0" smtClean="0">
                <a:solidFill>
                  <a:srgbClr val="008000"/>
                </a:solidFill>
              </a:rPr>
              <a:t>(</a:t>
            </a:r>
            <a:r>
              <a:rPr lang="sk-SK" sz="1600" dirty="0" err="1" smtClean="0">
                <a:solidFill>
                  <a:srgbClr val="008000"/>
                </a:solidFill>
              </a:rPr>
              <a:t>t.j</a:t>
            </a:r>
            <a:r>
              <a:rPr lang="sk-SK" sz="1600" dirty="0" smtClean="0">
                <a:solidFill>
                  <a:srgbClr val="008000"/>
                </a:solidFill>
              </a:rPr>
              <a:t>. plán hospodárskych opatrení)</a:t>
            </a:r>
            <a:r>
              <a:rPr lang="sk-SK" sz="2000" dirty="0" smtClean="0">
                <a:solidFill>
                  <a:srgbClr val="008000"/>
                </a:solidFill>
              </a:rPr>
              <a:t> v ňom uvedené </a:t>
            </a:r>
            <a:r>
              <a:rPr lang="sk-SK" sz="2000" u="sng" dirty="0" smtClean="0">
                <a:solidFill>
                  <a:srgbClr val="008000"/>
                </a:solidFill>
              </a:rPr>
              <a:t>budú mať negatívny vplyv </a:t>
            </a:r>
            <a:r>
              <a:rPr lang="sk-SK" sz="2000" dirty="0" smtClean="0">
                <a:solidFill>
                  <a:srgbClr val="008000"/>
                </a:solidFill>
              </a:rPr>
              <a:t>na NATURA 2000, tak tento orgán ochrany prírody má zároveň </a:t>
            </a:r>
            <a:r>
              <a:rPr lang="sk-SK" sz="2000" u="sng" dirty="0" smtClean="0">
                <a:solidFill>
                  <a:srgbClr val="008000"/>
                </a:solidFill>
              </a:rPr>
              <a:t>navrhnúť...</a:t>
            </a:r>
          </a:p>
          <a:p>
            <a:pPr marL="0" indent="0">
              <a:buNone/>
            </a:pPr>
            <a:r>
              <a:rPr lang="sk-SK" sz="2000" u="sng" dirty="0" smtClean="0">
                <a:solidFill>
                  <a:srgbClr val="008000"/>
                </a:solidFill>
              </a:rPr>
              <a:t>...</a:t>
            </a:r>
            <a:endParaRPr lang="sk-SK" sz="2000" dirty="0">
              <a:solidFill>
                <a:srgbClr val="008000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448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15678" y="595830"/>
            <a:ext cx="7009221" cy="714496"/>
          </a:xfrm>
        </p:spPr>
        <p:txBody>
          <a:bodyPr>
            <a:normAutofit fontScale="90000"/>
          </a:bodyPr>
          <a:lstStyle/>
          <a:p>
            <a:r>
              <a:rPr lang="pl-PL" sz="3100" dirty="0" smtClean="0"/>
              <a:t>zákon o ochrane prír. &amp; zákon o lesoch</a:t>
            </a:r>
            <a:r>
              <a:rPr lang="pl-PL" dirty="0"/>
              <a:t/>
            </a:r>
            <a:br>
              <a:rPr lang="pl-PL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52575" y="1466849"/>
            <a:ext cx="7172324" cy="52167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1600" b="1" dirty="0" smtClean="0">
                <a:solidFill>
                  <a:srgbClr val="008000"/>
                </a:solidFill>
              </a:rPr>
              <a:t>(NOVÉ) </a:t>
            </a:r>
            <a:r>
              <a:rPr lang="sk-SK" sz="1600" dirty="0" smtClean="0"/>
              <a:t>- Ak </a:t>
            </a:r>
            <a:r>
              <a:rPr lang="sk-SK" sz="1600" dirty="0"/>
              <a:t>ide o rozhodovanie podľa </a:t>
            </a:r>
            <a:r>
              <a:rPr lang="sk-SK" sz="1600" dirty="0" smtClean="0"/>
              <a:t>§ 9 ods. </a:t>
            </a:r>
            <a:r>
              <a:rPr lang="sk-SK" sz="1600" dirty="0"/>
              <a:t>1 </a:t>
            </a:r>
            <a:r>
              <a:rPr lang="sk-SK" sz="1600" dirty="0" smtClean="0"/>
              <a:t>písm</a:t>
            </a:r>
            <a:r>
              <a:rPr lang="sk-SK" sz="1600" dirty="0"/>
              <a:t>. m</a:t>
            </a:r>
            <a:r>
              <a:rPr lang="sk-SK" sz="1600" dirty="0" smtClean="0"/>
              <a:t>)</a:t>
            </a:r>
            <a:r>
              <a:rPr lang="sk-SK" dirty="0" smtClean="0"/>
              <a:t> </a:t>
            </a:r>
            <a:r>
              <a:rPr lang="sk-SK" sz="1600" dirty="0" smtClean="0"/>
              <a:t>(pozn. schválenie alebo zmena PSL / PSLP), orgán </a:t>
            </a:r>
            <a:r>
              <a:rPr lang="sk-SK" sz="1600" dirty="0"/>
              <a:t>verejnej </a:t>
            </a:r>
            <a:r>
              <a:rPr lang="sk-SK" sz="1600" dirty="0" smtClean="0"/>
              <a:t>správy (</a:t>
            </a:r>
            <a:r>
              <a:rPr lang="sk-SK" sz="1600" b="1" dirty="0" smtClean="0"/>
              <a:t>orgán ŠSLH</a:t>
            </a:r>
            <a:r>
              <a:rPr lang="sk-SK" sz="1600" dirty="0" smtClean="0"/>
              <a:t>) </a:t>
            </a:r>
            <a:r>
              <a:rPr lang="sk-SK" sz="1600" dirty="0"/>
              <a:t>podľa prvej vety </a:t>
            </a:r>
            <a:r>
              <a:rPr lang="sk-SK" sz="1600" b="1" u="sng" dirty="0"/>
              <a:t>je viazaný stanoviskom orgánu ochrany </a:t>
            </a:r>
            <a:r>
              <a:rPr lang="sk-SK" sz="1600" b="1" u="sng" dirty="0" smtClean="0"/>
              <a:t>prírody</a:t>
            </a:r>
          </a:p>
          <a:p>
            <a:pPr marL="0" indent="0">
              <a:buNone/>
            </a:pPr>
            <a:r>
              <a:rPr lang="sk-SK" sz="1600" b="1" u="sng" dirty="0" smtClean="0"/>
              <a:t>... </a:t>
            </a:r>
            <a:r>
              <a:rPr lang="sk-SK" sz="1600" b="1" u="sng" dirty="0" smtClean="0">
                <a:solidFill>
                  <a:srgbClr val="FF0000"/>
                </a:solidFill>
              </a:rPr>
              <a:t>v rozsahu</a:t>
            </a:r>
            <a:r>
              <a:rPr lang="sk-SK" sz="1600" u="sng" dirty="0" smtClean="0"/>
              <a:t>,</a:t>
            </a:r>
            <a:r>
              <a:rPr lang="sk-SK" sz="1600" dirty="0" smtClean="0"/>
              <a:t> </a:t>
            </a:r>
            <a:r>
              <a:rPr lang="sk-SK" sz="1600" dirty="0">
                <a:solidFill>
                  <a:srgbClr val="C00000"/>
                </a:solidFill>
              </a:rPr>
              <a:t>v </a:t>
            </a:r>
            <a:r>
              <a:rPr lang="sk-SK" sz="1600" dirty="0" smtClean="0">
                <a:solidFill>
                  <a:srgbClr val="C00000"/>
                </a:solidFill>
              </a:rPr>
              <a:t>ktorom </a:t>
            </a:r>
            <a:r>
              <a:rPr lang="sk-SK" sz="1600" dirty="0">
                <a:solidFill>
                  <a:srgbClr val="C00000"/>
                </a:solidFill>
              </a:rPr>
              <a:t>je návrh opatrenia </a:t>
            </a:r>
            <a:r>
              <a:rPr lang="sk-SK" sz="1600" u="sng" dirty="0" smtClean="0">
                <a:solidFill>
                  <a:srgbClr val="C00000"/>
                </a:solidFill>
              </a:rPr>
              <a:t>v súlade s </a:t>
            </a:r>
            <a:r>
              <a:rPr lang="sk-SK" sz="1600" u="sng" dirty="0">
                <a:solidFill>
                  <a:srgbClr val="C00000"/>
                </a:solidFill>
              </a:rPr>
              <a:t>metódami </a:t>
            </a:r>
            <a:r>
              <a:rPr lang="sk-SK" sz="1600" u="sng" dirty="0" smtClean="0">
                <a:solidFill>
                  <a:srgbClr val="C00000"/>
                </a:solidFill>
              </a:rPr>
              <a:t>              a </a:t>
            </a:r>
            <a:r>
              <a:rPr lang="sk-SK" sz="1600" u="sng" dirty="0">
                <a:solidFill>
                  <a:srgbClr val="C00000"/>
                </a:solidFill>
              </a:rPr>
              <a:t>postupmi </a:t>
            </a:r>
            <a:r>
              <a:rPr lang="sk-SK" sz="1600" u="sng" dirty="0" smtClean="0">
                <a:solidFill>
                  <a:srgbClr val="C00000"/>
                </a:solidFill>
              </a:rPr>
              <a:t>HÚL </a:t>
            </a:r>
          </a:p>
          <a:p>
            <a:pPr marL="0" indent="0">
              <a:buNone/>
            </a:pPr>
            <a:r>
              <a:rPr lang="sk-SK" sz="1600" b="1" dirty="0" smtClean="0">
                <a:solidFill>
                  <a:srgbClr val="FF0000"/>
                </a:solidFill>
              </a:rPr>
              <a:t>... </a:t>
            </a:r>
            <a:r>
              <a:rPr lang="sk-SK" sz="1600" b="1" u="sng" dirty="0" smtClean="0">
                <a:solidFill>
                  <a:srgbClr val="FF0000"/>
                </a:solidFill>
              </a:rPr>
              <a:t>a </a:t>
            </a:r>
            <a:r>
              <a:rPr lang="sk-SK" sz="1600" b="1" u="sng" dirty="0">
                <a:solidFill>
                  <a:srgbClr val="FF0000"/>
                </a:solidFill>
              </a:rPr>
              <a:t>v rozsahu</a:t>
            </a:r>
            <a:r>
              <a:rPr lang="sk-SK" sz="1600" dirty="0">
                <a:solidFill>
                  <a:srgbClr val="FF0000"/>
                </a:solidFill>
              </a:rPr>
              <a:t>,</a:t>
            </a:r>
            <a:r>
              <a:rPr lang="sk-SK" sz="1600" dirty="0">
                <a:solidFill>
                  <a:srgbClr val="C00000"/>
                </a:solidFill>
              </a:rPr>
              <a:t> v ktorom orgán ochrany prírody </a:t>
            </a:r>
            <a:r>
              <a:rPr lang="sk-SK" sz="1600" b="1" u="sng" dirty="0">
                <a:solidFill>
                  <a:srgbClr val="C00000"/>
                </a:solidFill>
              </a:rPr>
              <a:t>odôvodní, </a:t>
            </a:r>
            <a:r>
              <a:rPr lang="sk-SK" sz="1600" b="1" u="sng" dirty="0" smtClean="0">
                <a:solidFill>
                  <a:srgbClr val="C00000"/>
                </a:solidFill>
              </a:rPr>
              <a:t>                         že </a:t>
            </a:r>
            <a:r>
              <a:rPr lang="sk-SK" sz="1600" b="1" u="sng" dirty="0">
                <a:solidFill>
                  <a:srgbClr val="C00000"/>
                </a:solidFill>
              </a:rPr>
              <a:t>vykonanie opatrenia návrhu </a:t>
            </a:r>
            <a:r>
              <a:rPr lang="sk-SK" sz="1600" b="1" u="sng" dirty="0" smtClean="0">
                <a:solidFill>
                  <a:srgbClr val="C00000"/>
                </a:solidFill>
              </a:rPr>
              <a:t>PSL bude </a:t>
            </a:r>
            <a:r>
              <a:rPr lang="sk-SK" sz="1600" b="1" u="sng" dirty="0">
                <a:solidFill>
                  <a:srgbClr val="C00000"/>
                </a:solidFill>
              </a:rPr>
              <a:t>mať negatívny vplyv</a:t>
            </a:r>
            <a:r>
              <a:rPr lang="sk-SK" sz="1600" dirty="0">
                <a:solidFill>
                  <a:srgbClr val="C00000"/>
                </a:solidFill>
              </a:rPr>
              <a:t> </a:t>
            </a:r>
            <a:r>
              <a:rPr lang="sk-SK" sz="1600" dirty="0" smtClean="0">
                <a:solidFill>
                  <a:srgbClr val="C00000"/>
                </a:solidFill>
              </a:rPr>
              <a:t>                                 na </a:t>
            </a:r>
            <a:r>
              <a:rPr lang="sk-SK" sz="1600" dirty="0">
                <a:solidFill>
                  <a:srgbClr val="C00000"/>
                </a:solidFill>
              </a:rPr>
              <a:t>územia </a:t>
            </a:r>
            <a:r>
              <a:rPr lang="sk-SK" sz="1600" dirty="0" smtClean="0">
                <a:solidFill>
                  <a:srgbClr val="C00000"/>
                </a:solidFill>
              </a:rPr>
              <a:t>podľa </a:t>
            </a:r>
            <a:r>
              <a:rPr lang="sk-SK" sz="1600" dirty="0">
                <a:solidFill>
                  <a:srgbClr val="C00000"/>
                </a:solidFill>
              </a:rPr>
              <a:t>§ </a:t>
            </a:r>
            <a:r>
              <a:rPr lang="sk-SK" sz="1600" dirty="0" smtClean="0">
                <a:solidFill>
                  <a:srgbClr val="C00000"/>
                </a:solidFill>
              </a:rPr>
              <a:t>28 (NATURA 2000).</a:t>
            </a:r>
          </a:p>
          <a:p>
            <a:pPr marL="0" indent="0">
              <a:buNone/>
            </a:pPr>
            <a:r>
              <a:rPr lang="sk-SK" sz="2000" dirty="0" smtClean="0">
                <a:solidFill>
                  <a:srgbClr val="008000"/>
                </a:solidFill>
              </a:rPr>
              <a:t>... Práve preto je v § 41 ods. 8 </a:t>
            </a:r>
            <a:r>
              <a:rPr lang="sk-SK" sz="2000" u="sng" dirty="0" smtClean="0">
                <a:solidFill>
                  <a:srgbClr val="008000"/>
                </a:solidFill>
              </a:rPr>
              <a:t>zákona o lesoch </a:t>
            </a:r>
            <a:r>
              <a:rPr lang="sk-SK" dirty="0" smtClean="0">
                <a:solidFill>
                  <a:srgbClr val="008000"/>
                </a:solidFill>
              </a:rPr>
              <a:t>(proces PSL)</a:t>
            </a:r>
            <a:r>
              <a:rPr lang="sk-SK" sz="2000" dirty="0" smtClean="0">
                <a:solidFill>
                  <a:srgbClr val="008000"/>
                </a:solidFill>
              </a:rPr>
              <a:t> doplnené, </a:t>
            </a:r>
            <a:r>
              <a:rPr lang="sk-SK" sz="2000" u="sng" dirty="0" smtClean="0">
                <a:solidFill>
                  <a:srgbClr val="008000"/>
                </a:solidFill>
              </a:rPr>
              <a:t>že ak orgán ochrany prírody odôvodní </a:t>
            </a:r>
            <a:r>
              <a:rPr lang="sk-SK" sz="2000" dirty="0" smtClean="0">
                <a:solidFill>
                  <a:srgbClr val="008000"/>
                </a:solidFill>
              </a:rPr>
              <a:t>   vo svojom stanovisku, že </a:t>
            </a:r>
            <a:r>
              <a:rPr lang="sk-SK" sz="2000" u="sng" dirty="0" smtClean="0">
                <a:solidFill>
                  <a:srgbClr val="008000"/>
                </a:solidFill>
              </a:rPr>
              <a:t>návrh PSL </a:t>
            </a:r>
            <a:r>
              <a:rPr lang="sk-SK" sz="2000" dirty="0" smtClean="0">
                <a:solidFill>
                  <a:srgbClr val="008000"/>
                </a:solidFill>
              </a:rPr>
              <a:t>a opatrenia v ňom uvedené </a:t>
            </a:r>
            <a:r>
              <a:rPr lang="sk-SK" sz="2000" u="sng" dirty="0" smtClean="0">
                <a:solidFill>
                  <a:srgbClr val="008000"/>
                </a:solidFill>
              </a:rPr>
              <a:t>budú mať negatívny vplyv </a:t>
            </a:r>
            <a:r>
              <a:rPr lang="sk-SK" sz="2000" dirty="0" smtClean="0">
                <a:solidFill>
                  <a:srgbClr val="008000"/>
                </a:solidFill>
              </a:rPr>
              <a:t>na NATURA 2000, tak tento orgán ochrany prírody má zároveň </a:t>
            </a:r>
            <a:r>
              <a:rPr lang="sk-SK" sz="2000" u="sng" dirty="0" smtClean="0">
                <a:solidFill>
                  <a:srgbClr val="008000"/>
                </a:solidFill>
              </a:rPr>
              <a:t>navrhnúť...</a:t>
            </a:r>
          </a:p>
          <a:p>
            <a:pPr marL="0" indent="0">
              <a:buNone/>
            </a:pPr>
            <a:r>
              <a:rPr lang="sk-SK" sz="2000" u="sng" dirty="0" smtClean="0">
                <a:solidFill>
                  <a:srgbClr val="008000"/>
                </a:solidFill>
              </a:rPr>
              <a:t>...regulatívy </a:t>
            </a:r>
            <a:r>
              <a:rPr lang="sk-SK" sz="2000" u="sng" dirty="0">
                <a:solidFill>
                  <a:srgbClr val="008000"/>
                </a:solidFill>
              </a:rPr>
              <a:t>ochrany prírody, </a:t>
            </a:r>
            <a:r>
              <a:rPr lang="sk-SK" sz="2000" dirty="0">
                <a:solidFill>
                  <a:srgbClr val="008000"/>
                </a:solidFill>
              </a:rPr>
              <a:t>ktorými sa zabezpečí, </a:t>
            </a:r>
            <a:r>
              <a:rPr lang="sk-SK" sz="2000" dirty="0" smtClean="0">
                <a:solidFill>
                  <a:srgbClr val="008000"/>
                </a:solidFill>
              </a:rPr>
              <a:t>           že </a:t>
            </a:r>
            <a:r>
              <a:rPr lang="sk-SK" sz="2000" u="sng" dirty="0">
                <a:solidFill>
                  <a:srgbClr val="008000"/>
                </a:solidFill>
              </a:rPr>
              <a:t>vykonanie opatrení </a:t>
            </a:r>
            <a:r>
              <a:rPr lang="sk-SK" sz="2000" u="sng" dirty="0" smtClean="0">
                <a:solidFill>
                  <a:srgbClr val="008000"/>
                </a:solidFill>
              </a:rPr>
              <a:t>PSL v rozsahu týchto „regulatívov“  nebude </a:t>
            </a:r>
            <a:r>
              <a:rPr lang="sk-SK" sz="2000" u="sng" dirty="0">
                <a:solidFill>
                  <a:srgbClr val="008000"/>
                </a:solidFill>
              </a:rPr>
              <a:t>mať negatívny vplyv </a:t>
            </a:r>
            <a:r>
              <a:rPr lang="sk-SK" sz="2000" dirty="0">
                <a:solidFill>
                  <a:srgbClr val="008000"/>
                </a:solidFill>
              </a:rPr>
              <a:t>na </a:t>
            </a:r>
            <a:r>
              <a:rPr lang="sk-SK" sz="2000" dirty="0" smtClean="0">
                <a:solidFill>
                  <a:srgbClr val="008000"/>
                </a:solidFill>
              </a:rPr>
              <a:t>územia NATURA 2000; tieto regulatívy budú súčasťou povinných náležitostí PSL. </a:t>
            </a:r>
            <a:endParaRPr lang="sk-SK" sz="2000" dirty="0">
              <a:solidFill>
                <a:srgbClr val="008000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655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Vyhotovenie PSL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016685" cy="5109328"/>
          </a:xfrm>
        </p:spPr>
        <p:txBody>
          <a:bodyPr/>
          <a:lstStyle/>
          <a:p>
            <a:pPr lvl="0">
              <a:buClr>
                <a:srgbClr val="A53010"/>
              </a:buClr>
            </a:pP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Návrh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PSL schvaľuje 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ŠSLH rozhodnutím...</a:t>
            </a:r>
            <a:endParaRPr lang="sk-SK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5416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Vyhotovenie PSL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016685" cy="5109328"/>
          </a:xfrm>
        </p:spPr>
        <p:txBody>
          <a:bodyPr/>
          <a:lstStyle/>
          <a:p>
            <a:pPr lvl="0">
              <a:buClr>
                <a:srgbClr val="A53010"/>
              </a:buClr>
            </a:pP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Návrh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PSL schvaľuje 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ŠSLH rozhodnutím...</a:t>
            </a:r>
            <a:endParaRPr lang="sk-SK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ak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ide o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územia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európskej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sústavy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chránených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ŠSLH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rozhodne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základe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záväzného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stanoviska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orgánu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ochrany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prírody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vydaného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základe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posúdenia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podľa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osobitného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predpisu,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54a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ktorého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súčasťou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je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návrh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opatrení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ktorými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že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vykonanie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opatrení</a:t>
            </a:r>
            <a:r>
              <a:rPr lang="sk-SK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PSL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nebude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mať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negatívny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vplyv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tieto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územia</a:t>
            </a:r>
            <a:endParaRPr lang="sk-SK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</a:t>
            </a:r>
          </a:p>
          <a:p>
            <a:pPr lvl="0">
              <a:buClr>
                <a:srgbClr val="A53010"/>
              </a:buClr>
            </a:pPr>
            <a:endParaRPr lang="sk-SK" sz="200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93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Vyhotovenie PSL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016685" cy="5109328"/>
          </a:xfrm>
        </p:spPr>
        <p:txBody>
          <a:bodyPr/>
          <a:lstStyle/>
          <a:p>
            <a:pPr lvl="0">
              <a:buClr>
                <a:srgbClr val="A53010"/>
              </a:buClr>
            </a:pP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Návrh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PSL schvaľuje 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ŠSLH rozhodnutím...</a:t>
            </a:r>
            <a:endParaRPr lang="sk-SK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ak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ide o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územia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európskej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sústavy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chránených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ŠSLH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rozhodne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základe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záväzného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stanoviska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orgánu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ochrany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prírody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vydaného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základe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posúdenia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podľa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osobitného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predpisu,</a:t>
            </a:r>
            <a:r>
              <a:rPr lang="en-US" sz="20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54a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ktorého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súčasťou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je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návrh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opatrení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ktorými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zabezpečí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že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vykonanie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opatrení</a:t>
            </a:r>
            <a:r>
              <a:rPr lang="sk-SK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PSL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nebude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mať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negatívny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vplyv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tieto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územia</a:t>
            </a:r>
            <a:endParaRPr lang="sk-SK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Súčasťami PSL vyhotoveného 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 lesný celok sú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najmä ...</a:t>
            </a:r>
            <a:endParaRPr lang="sk-SK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95350" lvl="0" indent="-536575">
              <a:buClr>
                <a:srgbClr val="A53010"/>
              </a:buClr>
              <a:buNone/>
            </a:pP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 c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sk-SK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plán 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hospodárskych </a:t>
            </a:r>
            <a:r>
              <a:rPr lang="sk-SK" sz="20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opatrení</a:t>
            </a:r>
            <a:r>
              <a:rPr lang="sk-SK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  <a:r>
              <a:rPr lang="sk-SK" sz="20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súčasťou plánu hospodárskych opatrení sú regulatívy ochrany prírody </a:t>
            </a:r>
            <a:endParaRPr lang="sk-SK" sz="2000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r>
              <a:rPr lang="sk-SK" sz="200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§ 37a....</a:t>
            </a:r>
            <a:endParaRPr lang="sk-SK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A53010"/>
              </a:buClr>
            </a:pPr>
            <a:endParaRPr lang="sk-SK" sz="200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69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6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595829"/>
            <a:ext cx="6589199" cy="950167"/>
          </a:xfrm>
        </p:spPr>
        <p:txBody>
          <a:bodyPr>
            <a:noAutofit/>
          </a:bodyPr>
          <a:lstStyle/>
          <a:p>
            <a:r>
              <a:rPr lang="sk-SK" sz="2000" b="1" dirty="0">
                <a:solidFill>
                  <a:srgbClr val="008000"/>
                </a:solidFill>
              </a:rPr>
              <a:t>Osobitosti hospodárenia v </a:t>
            </a:r>
            <a:r>
              <a:rPr lang="sk-SK" sz="2000" b="1" dirty="0" smtClean="0">
                <a:solidFill>
                  <a:srgbClr val="008000"/>
                </a:solidFill>
              </a:rPr>
              <a:t>lesoch na </a:t>
            </a:r>
            <a:r>
              <a:rPr lang="sk-SK" sz="2000" b="1" dirty="0">
                <a:solidFill>
                  <a:srgbClr val="008000"/>
                </a:solidFill>
              </a:rPr>
              <a:t>územiach </a:t>
            </a:r>
            <a:r>
              <a:rPr lang="sk-SK" sz="2000" b="1" dirty="0" smtClean="0">
                <a:solidFill>
                  <a:srgbClr val="008000"/>
                </a:solidFill>
              </a:rPr>
              <a:t>európskej </a:t>
            </a:r>
            <a:r>
              <a:rPr lang="sk-SK" sz="2000" b="1" dirty="0">
                <a:solidFill>
                  <a:srgbClr val="008000"/>
                </a:solidFill>
              </a:rPr>
              <a:t>sústavy </a:t>
            </a:r>
            <a:r>
              <a:rPr lang="sk-SK" sz="2000" b="1" dirty="0" smtClean="0">
                <a:solidFill>
                  <a:srgbClr val="008000"/>
                </a:solidFill>
              </a:rPr>
              <a:t>CHÚ (NATURA 2000) </a:t>
            </a:r>
            <a:r>
              <a:rPr lang="sk-SK" sz="1800" dirty="0" smtClean="0">
                <a:solidFill>
                  <a:srgbClr val="008000"/>
                </a:solidFill>
              </a:rPr>
              <a:t>(§ 37a ods. 1)</a:t>
            </a:r>
            <a:endParaRPr lang="sk-SK" sz="2200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36569" y="1451727"/>
            <a:ext cx="7070103" cy="4864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lesných pozemkoch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v územiach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európskej sústavy chránených území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NATURA 2000) sa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hospodárenie v lesoch zabezpečuje v rozsahu podľa 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PSL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/ PSLP 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schváleného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na základe </a:t>
            </a:r>
            <a:endParaRPr lang="sk-SK" sz="2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stanoviska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podľa osobitného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predpisu*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a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v súlade so stanovenými regulatívmi ochrany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prírody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[§ 40 ods. 2 písm. c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)]. </a:t>
            </a:r>
          </a:p>
          <a:p>
            <a:pPr marL="0" indent="0">
              <a:buNone/>
            </a:pP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Regulatívy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ochrany prírody môžu určiť podmienky ochrany prírody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 -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rekonštrukciu lesa,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obnovu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lesa,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výchovu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lesa,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zásady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vykonania ťažby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a - ochranu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lesa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odlišne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od ustanovení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§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19,      § 20, §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21, § 23 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§ 28 (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zákona o lesoch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489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595829"/>
            <a:ext cx="6589199" cy="950167"/>
          </a:xfrm>
        </p:spPr>
        <p:txBody>
          <a:bodyPr>
            <a:noAutofit/>
          </a:bodyPr>
          <a:lstStyle/>
          <a:p>
            <a:r>
              <a:rPr lang="sk-SK" sz="2000" b="1" dirty="0">
                <a:solidFill>
                  <a:srgbClr val="008000"/>
                </a:solidFill>
              </a:rPr>
              <a:t>Osobitosti hospodárenia v </a:t>
            </a:r>
            <a:r>
              <a:rPr lang="sk-SK" sz="2000" b="1" dirty="0" smtClean="0">
                <a:solidFill>
                  <a:srgbClr val="008000"/>
                </a:solidFill>
              </a:rPr>
              <a:t>lesoch na </a:t>
            </a:r>
            <a:r>
              <a:rPr lang="sk-SK" sz="2000" b="1" dirty="0">
                <a:solidFill>
                  <a:srgbClr val="008000"/>
                </a:solidFill>
              </a:rPr>
              <a:t>územiach </a:t>
            </a:r>
            <a:r>
              <a:rPr lang="sk-SK" sz="2000" b="1" dirty="0" smtClean="0">
                <a:solidFill>
                  <a:srgbClr val="008000"/>
                </a:solidFill>
              </a:rPr>
              <a:t>európskej </a:t>
            </a:r>
            <a:r>
              <a:rPr lang="sk-SK" sz="2000" b="1" dirty="0">
                <a:solidFill>
                  <a:srgbClr val="008000"/>
                </a:solidFill>
              </a:rPr>
              <a:t>sústavy </a:t>
            </a:r>
            <a:r>
              <a:rPr lang="sk-SK" sz="2000" b="1" dirty="0" smtClean="0">
                <a:solidFill>
                  <a:srgbClr val="008000"/>
                </a:solidFill>
              </a:rPr>
              <a:t>CHÚ (NATURA 2000) </a:t>
            </a:r>
            <a:r>
              <a:rPr lang="sk-SK" sz="1800" dirty="0" smtClean="0">
                <a:solidFill>
                  <a:srgbClr val="008000"/>
                </a:solidFill>
              </a:rPr>
              <a:t>(§ 37a ods. 2)</a:t>
            </a:r>
            <a:endParaRPr lang="sk-SK" sz="2000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51727" y="1545996"/>
            <a:ext cx="6997831" cy="5109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Ťažba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alebo opatrenia na ochranu </a:t>
            </a:r>
            <a:r>
              <a:rPr lang="sk-SK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lesa...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ktoré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nie sú uvedené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PSL / PSLP podľa ods. 1 </a:t>
            </a:r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(predchádzajúci obrázok), 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alebo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sú nad rámec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rozsahu podľa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PSL / PSLP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alebo </a:t>
            </a:r>
            <a:r>
              <a:rPr lang="sk-SK" sz="2400" u="sng" dirty="0">
                <a:latin typeface="Arial" panose="020B0604020202020204" pitchFamily="34" charset="0"/>
                <a:cs typeface="Arial" panose="020B0604020202020204" pitchFamily="34" charset="0"/>
              </a:rPr>
              <a:t>nie sú v súlade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so stanovenými regulatívmi ochrany prírody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,...</a:t>
            </a:r>
          </a:p>
          <a:p>
            <a:pPr marL="0" indent="0">
              <a:buNone/>
            </a:pP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možno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v územiach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európskej sústavy chránených území 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NATURA 2000) vykonať</a:t>
            </a:r>
          </a:p>
          <a:p>
            <a:pPr marL="0" indent="0">
              <a:buNone/>
            </a:pP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len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v súlade s postupom podľa osobitného predpisu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k-SK" sz="24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“.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(Pri ohlásenej AŤ je tento postup zapracovaný do procesu jej posúdenia organizáciou OP) </a:t>
            </a:r>
          </a:p>
          <a:p>
            <a:pPr marL="0" indent="0">
              <a:buNone/>
            </a:pPr>
            <a:endParaRPr lang="sk-SK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53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72</a:t>
            </a:fld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/>
          <a:srcRect l="614" t="8714" r="17982" b="12846"/>
          <a:stretch/>
        </p:blipFill>
        <p:spPr>
          <a:xfrm>
            <a:off x="0" y="696716"/>
            <a:ext cx="9144000" cy="495627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31" y="3818310"/>
            <a:ext cx="2266915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3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73</a:t>
            </a:fld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3"/>
          <a:srcRect l="598" t="8574" r="8284" b="5190"/>
          <a:stretch/>
        </p:blipFill>
        <p:spPr>
          <a:xfrm>
            <a:off x="0" y="684045"/>
            <a:ext cx="9144000" cy="48677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2" y="3644960"/>
            <a:ext cx="2060627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3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57935"/>
          </a:xfrm>
        </p:spPr>
        <p:txBody>
          <a:bodyPr>
            <a:normAutofit/>
          </a:bodyPr>
          <a:lstStyle/>
          <a:p>
            <a:r>
              <a:rPr lang="sk-SK" dirty="0" smtClean="0"/>
              <a:t>KZSL </a:t>
            </a:r>
            <a:r>
              <a:rPr lang="sk-SK" sz="2800" dirty="0" smtClean="0"/>
              <a:t>– </a:t>
            </a:r>
            <a:r>
              <a:rPr lang="sk-SK" sz="2200" dirty="0" smtClean="0"/>
              <a:t>(nový § 14 ods. 4)</a:t>
            </a:r>
            <a:endParaRPr lang="sk-SK" sz="27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08289" y="1451728"/>
            <a:ext cx="7026111" cy="5137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>
                <a:solidFill>
                  <a:srgbClr val="C00000"/>
                </a:solidFill>
              </a:rPr>
              <a:t>Výsledky komplexného zisťovania stavu lesa za lesný celok predkladá </a:t>
            </a:r>
            <a:r>
              <a:rPr lang="sk-SK" dirty="0" smtClean="0">
                <a:solidFill>
                  <a:srgbClr val="C00000"/>
                </a:solidFill>
              </a:rPr>
              <a:t>NLC príslušnému orgánu </a:t>
            </a:r>
            <a:r>
              <a:rPr lang="sk-SK" dirty="0">
                <a:solidFill>
                  <a:srgbClr val="C00000"/>
                </a:solidFill>
              </a:rPr>
              <a:t>ochrany prírody </a:t>
            </a:r>
            <a:r>
              <a:rPr lang="sk-SK" dirty="0" smtClean="0">
                <a:solidFill>
                  <a:srgbClr val="C00000"/>
                </a:solidFill>
              </a:rPr>
              <a:t>a </a:t>
            </a:r>
            <a:r>
              <a:rPr lang="sk-SK" dirty="0">
                <a:solidFill>
                  <a:srgbClr val="C00000"/>
                </a:solidFill>
              </a:rPr>
              <a:t>organizácii ochrany prírody do konca januára posledného roka </a:t>
            </a:r>
            <a:r>
              <a:rPr lang="sk-SK" dirty="0" smtClean="0">
                <a:solidFill>
                  <a:srgbClr val="C00000"/>
                </a:solidFill>
              </a:rPr>
              <a:t>platnosti PSL.</a:t>
            </a:r>
          </a:p>
          <a:p>
            <a:pPr marL="0" indent="0">
              <a:buNone/>
            </a:pPr>
            <a:r>
              <a:rPr lang="sk-SK" b="1" dirty="0" smtClean="0"/>
              <a:t>Orgán </a:t>
            </a:r>
            <a:r>
              <a:rPr lang="sk-SK" dirty="0"/>
              <a:t>ochrany prírody </a:t>
            </a:r>
            <a:r>
              <a:rPr lang="sk-SK" b="1" dirty="0"/>
              <a:t>môže na území </a:t>
            </a:r>
            <a:r>
              <a:rPr lang="sk-SK" dirty="0"/>
              <a:t>európskej sústavy chránených území </a:t>
            </a:r>
            <a:r>
              <a:rPr lang="sk-SK" b="1" dirty="0"/>
              <a:t>Natura </a:t>
            </a:r>
            <a:r>
              <a:rPr lang="sk-SK" b="1" dirty="0" smtClean="0"/>
              <a:t>2000 </a:t>
            </a:r>
            <a:r>
              <a:rPr lang="sk-SK" sz="1600" dirty="0" smtClean="0"/>
              <a:t>(</a:t>
            </a:r>
            <a:r>
              <a:rPr lang="sk-SK" sz="1600" dirty="0" err="1" smtClean="0"/>
              <a:t>t.j</a:t>
            </a:r>
            <a:r>
              <a:rPr lang="sk-SK" sz="1600" dirty="0"/>
              <a:t>. </a:t>
            </a:r>
            <a:r>
              <a:rPr lang="sk-SK" sz="1600" dirty="0">
                <a:solidFill>
                  <a:schemeClr val="accent1"/>
                </a:solidFill>
              </a:rPr>
              <a:t>chránené vtáčie územia </a:t>
            </a:r>
            <a:r>
              <a:rPr lang="sk-SK" sz="1600" dirty="0" smtClean="0">
                <a:solidFill>
                  <a:schemeClr val="accent1"/>
                </a:solidFill>
              </a:rPr>
              <a:t>+ </a:t>
            </a:r>
            <a:r>
              <a:rPr lang="sk-SK" sz="1600" dirty="0">
                <a:solidFill>
                  <a:schemeClr val="accent1"/>
                </a:solidFill>
              </a:rPr>
              <a:t>územia európskeho </a:t>
            </a:r>
            <a:r>
              <a:rPr lang="sk-SK" sz="1600" dirty="0" smtClean="0">
                <a:solidFill>
                  <a:schemeClr val="accent1"/>
                </a:solidFill>
              </a:rPr>
              <a:t>významu)</a:t>
            </a:r>
            <a:endParaRPr lang="sk-SK" dirty="0" smtClean="0"/>
          </a:p>
          <a:p>
            <a:r>
              <a:rPr lang="sk-SK" b="1" dirty="0" smtClean="0"/>
              <a:t>po </a:t>
            </a:r>
            <a:r>
              <a:rPr lang="sk-SK" b="1" dirty="0"/>
              <a:t>posúdení </a:t>
            </a:r>
            <a:r>
              <a:rPr lang="sk-SK" dirty="0"/>
              <a:t>predložených modelov hospodárenia </a:t>
            </a:r>
            <a:endParaRPr lang="sk-SK" dirty="0" smtClean="0"/>
          </a:p>
          <a:p>
            <a:r>
              <a:rPr lang="sk-SK" b="1" dirty="0" smtClean="0"/>
              <a:t>v </a:t>
            </a:r>
            <a:r>
              <a:rPr lang="sk-SK" b="1" dirty="0"/>
              <a:t>záväznom stanovisku </a:t>
            </a:r>
            <a:r>
              <a:rPr lang="sk-SK" dirty="0"/>
              <a:t>podľa § 41 ods. </a:t>
            </a:r>
            <a:r>
              <a:rPr lang="sk-SK" dirty="0" smtClean="0"/>
              <a:t>8* </a:t>
            </a:r>
            <a:r>
              <a:rPr lang="sk-SK" sz="1600" dirty="0" smtClean="0"/>
              <a:t>(k správe o hospodárení)</a:t>
            </a:r>
            <a:endParaRPr lang="sk-SK" dirty="0" smtClean="0"/>
          </a:p>
          <a:p>
            <a:r>
              <a:rPr lang="sk-SK" b="1" dirty="0" smtClean="0"/>
              <a:t>navrhnúť </a:t>
            </a:r>
            <a:r>
              <a:rPr lang="sk-SK" b="1" dirty="0"/>
              <a:t>vyhlásenie lesov osobitného určenia </a:t>
            </a:r>
            <a:r>
              <a:rPr lang="sk-SK" dirty="0"/>
              <a:t>podľa odseku 2 písm. e</a:t>
            </a:r>
            <a:r>
              <a:rPr lang="sk-SK" dirty="0" smtClean="0"/>
              <a:t>) </a:t>
            </a:r>
            <a:r>
              <a:rPr lang="sk-SK" sz="1600" dirty="0" smtClean="0"/>
              <a:t>(</a:t>
            </a:r>
            <a:r>
              <a:rPr lang="sk-SK" sz="1600" dirty="0" err="1" smtClean="0"/>
              <a:t>t.j</a:t>
            </a:r>
            <a:r>
              <a:rPr lang="sk-SK" sz="1600" dirty="0"/>
              <a:t>. v chránených </a:t>
            </a:r>
            <a:r>
              <a:rPr lang="sk-SK" sz="1600" dirty="0" smtClean="0"/>
              <a:t>územiach, </a:t>
            </a:r>
            <a:r>
              <a:rPr lang="sk-SK" sz="1600" dirty="0"/>
              <a:t>v územiach medzinárodného </a:t>
            </a:r>
            <a:r>
              <a:rPr lang="sk-SK" sz="1600" dirty="0" smtClean="0"/>
              <a:t>významu </a:t>
            </a:r>
            <a:r>
              <a:rPr lang="sk-SK" sz="1600" dirty="0"/>
              <a:t>a na lesných pozemkoch s výskytom chránených </a:t>
            </a:r>
            <a:r>
              <a:rPr lang="sk-SK" sz="1600" dirty="0" smtClean="0"/>
              <a:t>druhov).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3051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Lesy osobitného určenia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117239" cy="5109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dirty="0"/>
              <a:t>Rozhodnutím o schválení </a:t>
            </a:r>
            <a:r>
              <a:rPr lang="sk-SK" sz="2000" b="1" dirty="0" smtClean="0"/>
              <a:t>PSL </a:t>
            </a:r>
            <a:r>
              <a:rPr lang="sk-SK" sz="2000" b="1" dirty="0"/>
              <a:t>možno vyhlásiť lesy osobitného určenia </a:t>
            </a:r>
            <a:r>
              <a:rPr lang="sk-SK" sz="2000" b="1" dirty="0" smtClean="0"/>
              <a:t> </a:t>
            </a:r>
            <a:r>
              <a:rPr lang="sk-SK" sz="2000" dirty="0" smtClean="0"/>
              <a:t>(od „protokolu“ po 01.01.2026)</a:t>
            </a:r>
            <a:endParaRPr lang="sk-SK" sz="2000" dirty="0"/>
          </a:p>
          <a:p>
            <a:pPr>
              <a:buAutoNum type="alphaLcParenR"/>
            </a:pPr>
            <a:r>
              <a:rPr lang="sk-SK" sz="2000" dirty="0" smtClean="0">
                <a:solidFill>
                  <a:srgbClr val="00B050"/>
                </a:solidFill>
              </a:rPr>
              <a:t>v </a:t>
            </a:r>
            <a:r>
              <a:rPr lang="sk-SK" sz="2000" dirty="0">
                <a:solidFill>
                  <a:srgbClr val="00B050"/>
                </a:solidFill>
              </a:rPr>
              <a:t>ochranných pásmach vodárenských zdrojov </a:t>
            </a:r>
            <a:r>
              <a:rPr lang="sk-SK" sz="2000" dirty="0" smtClean="0">
                <a:solidFill>
                  <a:srgbClr val="00B050"/>
                </a:solidFill>
              </a:rPr>
              <a:t>              I</a:t>
            </a:r>
            <a:r>
              <a:rPr lang="sk-SK" sz="2000" dirty="0">
                <a:solidFill>
                  <a:srgbClr val="00B050"/>
                </a:solidFill>
              </a:rPr>
              <a:t>. stupňa </a:t>
            </a:r>
            <a:r>
              <a:rPr lang="sk-SK" sz="2000" dirty="0" smtClean="0">
                <a:solidFill>
                  <a:srgbClr val="00B050"/>
                </a:solidFill>
              </a:rPr>
              <a:t> </a:t>
            </a:r>
            <a:r>
              <a:rPr lang="sk-SK" sz="2000" u="sng" dirty="0" smtClean="0"/>
              <a:t>na </a:t>
            </a:r>
            <a:r>
              <a:rPr lang="sk-SK" sz="2000" u="sng" dirty="0"/>
              <a:t>dobu platnosti rozhodnutia, ktorým bolo ochranné pásmo vodárenského zdroja určené</a:t>
            </a:r>
            <a:r>
              <a:rPr lang="sk-SK" sz="2000" dirty="0"/>
              <a:t>, 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alebo  </a:t>
            </a:r>
          </a:p>
          <a:p>
            <a:pPr>
              <a:buFont typeface="+mj-lt"/>
              <a:buAutoNum type="alphaLcParenR" startAt="2"/>
            </a:pPr>
            <a:r>
              <a:rPr lang="sk-SK" sz="2000" u="sng" dirty="0" smtClean="0"/>
              <a:t>na </a:t>
            </a:r>
            <a:r>
              <a:rPr lang="sk-SK" sz="2000" u="sng" dirty="0"/>
              <a:t>dobu neurčitú </a:t>
            </a:r>
            <a:r>
              <a:rPr lang="sk-SK" sz="2000" dirty="0">
                <a:solidFill>
                  <a:srgbClr val="00B050"/>
                </a:solidFill>
              </a:rPr>
              <a:t>v území </a:t>
            </a:r>
            <a:r>
              <a:rPr lang="sk-SK" sz="2000" dirty="0" smtClean="0">
                <a:solidFill>
                  <a:srgbClr val="00B050"/>
                </a:solidFill>
              </a:rPr>
              <a:t>európskej </a:t>
            </a:r>
            <a:r>
              <a:rPr lang="sk-SK" sz="2000" dirty="0">
                <a:solidFill>
                  <a:srgbClr val="00B050"/>
                </a:solidFill>
              </a:rPr>
              <a:t>sústavy chránených území </a:t>
            </a:r>
            <a:r>
              <a:rPr lang="sk-SK" sz="2000" dirty="0" smtClean="0">
                <a:solidFill>
                  <a:srgbClr val="00B050"/>
                </a:solidFill>
              </a:rPr>
              <a:t>(NATURA 2000) </a:t>
            </a:r>
            <a:r>
              <a:rPr lang="sk-SK" dirty="0" smtClean="0"/>
              <a:t>na </a:t>
            </a:r>
            <a:r>
              <a:rPr lang="sk-SK" dirty="0"/>
              <a:t>základe návrhu podľa § 14 ods. 3 </a:t>
            </a:r>
            <a:r>
              <a:rPr lang="sk-SK" dirty="0" smtClean="0"/>
              <a:t>alebo </a:t>
            </a:r>
            <a:r>
              <a:rPr lang="sk-SK" dirty="0"/>
              <a:t>záväzného stanoviska podľa § 14 ods. 4 druhej </a:t>
            </a:r>
            <a:r>
              <a:rPr lang="sk-SK" dirty="0" smtClean="0"/>
              <a:t>vety (</a:t>
            </a:r>
            <a:r>
              <a:rPr lang="sk-SK" dirty="0" err="1" smtClean="0"/>
              <a:t>t.j</a:t>
            </a:r>
            <a:r>
              <a:rPr lang="sk-SK" dirty="0" smtClean="0"/>
              <a:t>. záväzné stanovisko orgánu ochrany </a:t>
            </a:r>
            <a:r>
              <a:rPr lang="sk-SK" dirty="0" err="1" smtClean="0"/>
              <a:t>prír</a:t>
            </a:r>
            <a:r>
              <a:rPr lang="sk-SK" dirty="0" smtClean="0"/>
              <a:t>. k správe o hospodárení po posúdení KZSL v Natura 2000) </a:t>
            </a:r>
          </a:p>
          <a:p>
            <a:pPr marL="0" indent="0">
              <a:buNone/>
            </a:pPr>
            <a:r>
              <a:rPr lang="sk-SK" sz="2000" dirty="0" smtClean="0"/>
              <a:t>alebo </a:t>
            </a:r>
          </a:p>
          <a:p>
            <a:pPr>
              <a:buFont typeface="+mj-lt"/>
              <a:buAutoNum type="alphaLcParenR" startAt="3"/>
            </a:pPr>
            <a:r>
              <a:rPr lang="pl-PL" sz="2000" u="sng" dirty="0"/>
              <a:t>na dobu neurčitú</a:t>
            </a:r>
            <a:r>
              <a:rPr lang="pl-PL" sz="2000" dirty="0"/>
              <a:t> </a:t>
            </a:r>
            <a:r>
              <a:rPr lang="pl-PL" sz="2000" dirty="0">
                <a:solidFill>
                  <a:srgbClr val="00B050"/>
                </a:solidFill>
              </a:rPr>
              <a:t>v území </a:t>
            </a:r>
            <a:r>
              <a:rPr lang="sk-SK" sz="2000" dirty="0" smtClean="0">
                <a:solidFill>
                  <a:srgbClr val="00B050"/>
                </a:solidFill>
              </a:rPr>
              <a:t>s </a:t>
            </a:r>
            <a:r>
              <a:rPr lang="sk-SK" sz="2000" dirty="0">
                <a:solidFill>
                  <a:srgbClr val="00B050"/>
                </a:solidFill>
              </a:rPr>
              <a:t>piatym stupňom ochrany</a:t>
            </a:r>
            <a:r>
              <a:rPr lang="sk-SK" sz="2000" dirty="0"/>
              <a:t>.</a:t>
            </a:r>
          </a:p>
          <a:p>
            <a:pPr marL="0" indent="0">
              <a:buNone/>
            </a:pPr>
            <a:endParaRPr lang="sk-SK" sz="500" dirty="0" smtClean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9073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2240" y="624110"/>
            <a:ext cx="6862714" cy="66736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Lesy osobitného určenia &amp; NATURA 2000</a:t>
            </a:r>
            <a:endParaRPr lang="sk-SK" sz="2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42301"/>
            <a:ext cx="7016685" cy="5109328"/>
          </a:xfrm>
        </p:spPr>
        <p:txBody>
          <a:bodyPr/>
          <a:lstStyle/>
          <a:p>
            <a:pPr marL="0" indent="0">
              <a:buNone/>
            </a:pPr>
            <a:r>
              <a:rPr lang="sk-SK" sz="2000" b="1" dirty="0"/>
              <a:t>Rozhodnutím o schválení </a:t>
            </a:r>
            <a:r>
              <a:rPr lang="sk-SK" sz="2000" b="1" dirty="0" smtClean="0"/>
              <a:t>PSL </a:t>
            </a:r>
            <a:r>
              <a:rPr lang="sk-SK" sz="2000" b="1" dirty="0"/>
              <a:t>možno vyhlásiť lesy osobitného určenia </a:t>
            </a:r>
            <a:r>
              <a:rPr lang="sk-SK" sz="2000" b="1" dirty="0" smtClean="0"/>
              <a:t> </a:t>
            </a:r>
            <a:r>
              <a:rPr lang="sk-SK" sz="2000" dirty="0" smtClean="0"/>
              <a:t>(od „protokolu“ po 01.01.2026)</a:t>
            </a:r>
            <a:endParaRPr lang="sk-SK" sz="2000" dirty="0"/>
          </a:p>
          <a:p>
            <a:pPr>
              <a:buAutoNum type="alphaLcParenR"/>
            </a:pPr>
            <a:r>
              <a:rPr lang="sk-SK" dirty="0" smtClean="0">
                <a:solidFill>
                  <a:srgbClr val="00B050"/>
                </a:solidFill>
              </a:rPr>
              <a:t>v </a:t>
            </a:r>
            <a:r>
              <a:rPr lang="sk-SK" dirty="0">
                <a:solidFill>
                  <a:srgbClr val="00B050"/>
                </a:solidFill>
              </a:rPr>
              <a:t>ochranných pásmach vodárenských zdrojov I. stupňa </a:t>
            </a:r>
            <a:r>
              <a:rPr lang="sk-SK" dirty="0" smtClean="0">
                <a:solidFill>
                  <a:srgbClr val="00B050"/>
                </a:solidFill>
              </a:rPr>
              <a:t>    </a:t>
            </a:r>
            <a:r>
              <a:rPr lang="sk-SK" u="sng" dirty="0" smtClean="0"/>
              <a:t>na </a:t>
            </a:r>
            <a:r>
              <a:rPr lang="sk-SK" u="sng" dirty="0"/>
              <a:t>dobu platnosti rozhodnutia, ktorým bolo ochranné pásmo vodárenského zdroja určené</a:t>
            </a:r>
            <a:r>
              <a:rPr lang="sk-SK" dirty="0"/>
              <a:t>, 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alebo  </a:t>
            </a:r>
          </a:p>
          <a:p>
            <a:pPr>
              <a:buFont typeface="+mj-lt"/>
              <a:buAutoNum type="alphaLcParenR" startAt="2"/>
            </a:pPr>
            <a:r>
              <a:rPr lang="sk-SK" u="sng" dirty="0" smtClean="0"/>
              <a:t>na </a:t>
            </a:r>
            <a:r>
              <a:rPr lang="sk-SK" u="sng" dirty="0"/>
              <a:t>dobu neurčitú </a:t>
            </a:r>
            <a:r>
              <a:rPr lang="sk-SK" dirty="0">
                <a:solidFill>
                  <a:srgbClr val="00B050"/>
                </a:solidFill>
              </a:rPr>
              <a:t>v území </a:t>
            </a:r>
            <a:r>
              <a:rPr lang="sk-SK" dirty="0" smtClean="0">
                <a:solidFill>
                  <a:srgbClr val="00B050"/>
                </a:solidFill>
              </a:rPr>
              <a:t>európskej </a:t>
            </a:r>
            <a:r>
              <a:rPr lang="sk-SK" dirty="0">
                <a:solidFill>
                  <a:srgbClr val="00B050"/>
                </a:solidFill>
              </a:rPr>
              <a:t>sústavy chránených území </a:t>
            </a:r>
            <a:r>
              <a:rPr lang="sk-SK" dirty="0" smtClean="0">
                <a:solidFill>
                  <a:srgbClr val="00B050"/>
                </a:solidFill>
              </a:rPr>
              <a:t>(NATURA 2000) </a:t>
            </a:r>
            <a:r>
              <a:rPr lang="sk-SK" sz="1600" dirty="0" smtClean="0"/>
              <a:t>na </a:t>
            </a:r>
            <a:r>
              <a:rPr lang="sk-SK" sz="1600" dirty="0"/>
              <a:t>základe návrhu podľa § 14 ods. 3 </a:t>
            </a:r>
            <a:r>
              <a:rPr lang="sk-SK" sz="1600" dirty="0" smtClean="0"/>
              <a:t>alebo </a:t>
            </a:r>
            <a:r>
              <a:rPr lang="sk-SK" sz="1600" dirty="0"/>
              <a:t>záväzného stanoviska podľa § 14 ods. 4 druhej vety </a:t>
            </a:r>
            <a:endParaRPr lang="sk-SK" sz="1600" dirty="0" smtClean="0"/>
          </a:p>
          <a:p>
            <a:pPr marL="0" indent="0">
              <a:buNone/>
            </a:pPr>
            <a:r>
              <a:rPr lang="sk-SK" dirty="0" smtClean="0"/>
              <a:t>alebo </a:t>
            </a:r>
          </a:p>
          <a:p>
            <a:pPr>
              <a:buFont typeface="+mj-lt"/>
              <a:buAutoNum type="alphaLcParenR" startAt="3"/>
            </a:pPr>
            <a:r>
              <a:rPr lang="pl-PL" u="sng" dirty="0"/>
              <a:t>na dobu neurčitú</a:t>
            </a:r>
            <a:r>
              <a:rPr lang="pl-PL" dirty="0"/>
              <a:t> </a:t>
            </a:r>
            <a:r>
              <a:rPr lang="pl-PL" dirty="0">
                <a:solidFill>
                  <a:srgbClr val="00B050"/>
                </a:solidFill>
              </a:rPr>
              <a:t>v území </a:t>
            </a:r>
            <a:r>
              <a:rPr lang="sk-SK" dirty="0" smtClean="0">
                <a:solidFill>
                  <a:srgbClr val="00B050"/>
                </a:solidFill>
              </a:rPr>
              <a:t>s </a:t>
            </a:r>
            <a:r>
              <a:rPr lang="sk-SK" dirty="0">
                <a:solidFill>
                  <a:srgbClr val="00B050"/>
                </a:solidFill>
              </a:rPr>
              <a:t>piatym stupňom ochrany</a:t>
            </a:r>
            <a:r>
              <a:rPr lang="sk-SK" dirty="0"/>
              <a:t>.</a:t>
            </a:r>
          </a:p>
          <a:p>
            <a:pPr marL="0" indent="0">
              <a:buNone/>
            </a:pPr>
            <a:endParaRPr lang="sk-SK" sz="500" dirty="0" smtClean="0"/>
          </a:p>
          <a:p>
            <a:pPr marL="0" indent="0">
              <a:buNone/>
            </a:pPr>
            <a:r>
              <a:rPr lang="sk-SK" dirty="0" smtClean="0">
                <a:solidFill>
                  <a:srgbClr val="FF0000"/>
                </a:solidFill>
              </a:rPr>
              <a:t>POZOR – </a:t>
            </a:r>
            <a:r>
              <a:rPr lang="sk-SK" dirty="0">
                <a:solidFill>
                  <a:srgbClr val="FF0000"/>
                </a:solidFill>
              </a:rPr>
              <a:t>v</a:t>
            </a:r>
            <a:r>
              <a:rPr lang="sk-SK" dirty="0" smtClean="0">
                <a:solidFill>
                  <a:srgbClr val="FF0000"/>
                </a:solidFill>
              </a:rPr>
              <a:t>yhlásenie lesov osobitného určenia v termíne do vyhotovenia správy o hospodárení </a:t>
            </a:r>
            <a:r>
              <a:rPr lang="sk-SK" u="sng" dirty="0" smtClean="0">
                <a:solidFill>
                  <a:srgbClr val="FF0000"/>
                </a:solidFill>
              </a:rPr>
              <a:t>v týchto prípadoch NEPLATÍ</a:t>
            </a:r>
            <a:endParaRPr lang="sk-SK" u="sng" dirty="0">
              <a:solidFill>
                <a:srgbClr val="FF0000"/>
              </a:solidFill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433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3350"/>
          </a:xfrm>
        </p:spPr>
        <p:txBody>
          <a:bodyPr/>
          <a:lstStyle/>
          <a:p>
            <a:r>
              <a:rPr lang="sk-SK" dirty="0" smtClean="0">
                <a:solidFill>
                  <a:srgbClr val="008000"/>
                </a:solidFill>
              </a:rPr>
              <a:t>...niečo na záver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61155"/>
            <a:ext cx="7016685" cy="5043340"/>
          </a:xfrm>
        </p:spPr>
        <p:txBody>
          <a:bodyPr>
            <a:normAutofit/>
          </a:bodyPr>
          <a:lstStyle/>
          <a:p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Buďte aktívni</a:t>
            </a:r>
          </a:p>
          <a:p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607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3350"/>
          </a:xfrm>
        </p:spPr>
        <p:txBody>
          <a:bodyPr/>
          <a:lstStyle/>
          <a:p>
            <a:r>
              <a:rPr lang="sk-SK" dirty="0" smtClean="0">
                <a:solidFill>
                  <a:srgbClr val="008000"/>
                </a:solidFill>
              </a:rPr>
              <a:t>...niečo na záver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61155"/>
            <a:ext cx="7016685" cy="5043340"/>
          </a:xfrm>
        </p:spPr>
        <p:txBody>
          <a:bodyPr>
            <a:normAutofit/>
          </a:bodyPr>
          <a:lstStyle/>
          <a:p>
            <a:r>
              <a:rPr lang="sk-SK" sz="2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Buďte aktívni</a:t>
            </a:r>
          </a:p>
          <a:p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Spolupracujte s vyhotovovateľom PSL nielen pri prerokovaní návrhu plánu hospodárskych opatrení (sila prebierok, objem zásob, intenzita zásahov... )</a:t>
            </a:r>
          </a:p>
          <a:p>
            <a:r>
              <a:rPr lang="sk-SK" sz="2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65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33350"/>
          </a:xfrm>
        </p:spPr>
        <p:txBody>
          <a:bodyPr/>
          <a:lstStyle/>
          <a:p>
            <a:r>
              <a:rPr lang="sk-SK" dirty="0" smtClean="0">
                <a:solidFill>
                  <a:srgbClr val="008000"/>
                </a:solidFill>
              </a:rPr>
              <a:t>...niečo na záver</a:t>
            </a:r>
            <a:endParaRPr lang="sk-SK" dirty="0">
              <a:solidFill>
                <a:srgbClr val="008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7715" y="1461155"/>
            <a:ext cx="7136091" cy="5043340"/>
          </a:xfrm>
        </p:spPr>
        <p:txBody>
          <a:bodyPr>
            <a:normAutofit fontScale="92500"/>
          </a:bodyPr>
          <a:lstStyle/>
          <a:p>
            <a:r>
              <a:rPr lang="sk-SK" sz="2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Buďte aktívni</a:t>
            </a:r>
          </a:p>
          <a:p>
            <a:r>
              <a:rPr lang="sk-SK" sz="2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Spolupracujte s vyhotovovateľom PSL nielen pri prerokovaní návrhu plánu hospodárskych opatrení (sila prebierok, objem zásob, intenzita zásahov... )</a:t>
            </a:r>
          </a:p>
          <a:p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Pýtajte si podklady predložené inými subjektmi (ŽP)  v rámci vyjadrení k správe o hospodárení... </a:t>
            </a:r>
          </a:p>
          <a:p>
            <a:pPr lvl="1"/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orgány ŠSLH sú povinní Vám ich poskytnúť... </a:t>
            </a:r>
          </a:p>
          <a:p>
            <a:pPr lvl="1"/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budete mať informácie, najmä ak ste                v NATURA 2000 o tom, čo sa predpokladá  dať do PSL</a:t>
            </a:r>
          </a:p>
          <a:p>
            <a:pPr lvl="1"/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budete pripravení pri  prerokovaní </a:t>
            </a:r>
            <a:r>
              <a:rPr lang="sk-SK" sz="2400" b="1" dirty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návrhu „protokolu</a:t>
            </a:r>
            <a:r>
              <a:rPr lang="sk-SK" sz="2400" b="1" dirty="0" smtClean="0">
                <a:solidFill>
                  <a:srgbClr val="008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“...</a:t>
            </a:r>
          </a:p>
          <a:p>
            <a:endParaRPr lang="sk-SK" sz="20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79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99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80</a:t>
            </a:fld>
            <a:endParaRPr lang="sk-SK" dirty="0"/>
          </a:p>
        </p:txBody>
      </p:sp>
      <p:sp>
        <p:nvSpPr>
          <p:cNvPr id="10" name="Zástupný objekt pre obsah 9"/>
          <p:cNvSpPr>
            <a:spLocks noGrp="1"/>
          </p:cNvSpPr>
          <p:nvPr>
            <p:ph sz="half" idx="4294967295"/>
          </p:nvPr>
        </p:nvSpPr>
        <p:spPr>
          <a:xfrm>
            <a:off x="0" y="1447800"/>
            <a:ext cx="2190750" cy="44561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11" name="Zástupný objekt pre obsah 10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80000" cy="6887286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333375" y="4518363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b="1" dirty="0">
                <a:solidFill>
                  <a:schemeClr val="bg1"/>
                </a:solidFill>
              </a:rPr>
              <a:t>Zdroje informácii, obrázkov </a:t>
            </a:r>
          </a:p>
          <a:p>
            <a:r>
              <a:rPr lang="sk-SK" sz="2000" b="1" dirty="0">
                <a:solidFill>
                  <a:schemeClr val="bg1"/>
                </a:solidFill>
              </a:rPr>
              <a:t>a textov </a:t>
            </a:r>
            <a:r>
              <a:rPr lang="sk-SK" sz="2000" b="1" dirty="0" smtClean="0">
                <a:solidFill>
                  <a:schemeClr val="bg1"/>
                </a:solidFill>
              </a:rPr>
              <a:t>sú použité </a:t>
            </a:r>
            <a:r>
              <a:rPr lang="sk-SK" sz="2000" b="1" dirty="0">
                <a:solidFill>
                  <a:schemeClr val="bg1"/>
                </a:solidFill>
              </a:rPr>
              <a:t>zo zdrojov </a:t>
            </a:r>
          </a:p>
          <a:p>
            <a:r>
              <a:rPr lang="sk-SK" sz="2000" b="1" dirty="0">
                <a:solidFill>
                  <a:schemeClr val="bg1"/>
                </a:solidFill>
              </a:rPr>
              <a:t>autora, z internetu, </a:t>
            </a:r>
          </a:p>
          <a:p>
            <a:r>
              <a:rPr lang="sk-SK" sz="2000" b="1" dirty="0">
                <a:solidFill>
                  <a:schemeClr val="bg1"/>
                </a:solidFill>
              </a:rPr>
              <a:t>zo zdrojov </a:t>
            </a:r>
            <a:r>
              <a:rPr lang="sk-SK" sz="2000" b="1" dirty="0" smtClean="0">
                <a:solidFill>
                  <a:schemeClr val="bg1"/>
                </a:solidFill>
              </a:rPr>
              <a:t>NLC a MPRV </a:t>
            </a:r>
            <a:r>
              <a:rPr lang="sk-SK" sz="2000" b="1" dirty="0">
                <a:solidFill>
                  <a:schemeClr val="bg1"/>
                </a:solidFill>
              </a:rPr>
              <a:t>SR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333375" y="5875639"/>
            <a:ext cx="5192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</a:rPr>
              <a:t>Ďakujem za pozornosť</a:t>
            </a:r>
            <a:r>
              <a:rPr lang="sk-SK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4" name="Obdĺžnik 13"/>
          <p:cNvSpPr/>
          <p:nvPr/>
        </p:nvSpPr>
        <p:spPr>
          <a:xfrm>
            <a:off x="212103" y="9107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1" dirty="0">
                <a:solidFill>
                  <a:srgbClr val="FFFF00"/>
                </a:solidFill>
              </a:rPr>
              <a:t>Ing. Erik </a:t>
            </a:r>
            <a:r>
              <a:rPr lang="sk-SK" b="1" dirty="0" smtClean="0">
                <a:solidFill>
                  <a:srgbClr val="FFFF00"/>
                </a:solidFill>
              </a:rPr>
              <a:t>Rozkopál a kolegovia </a:t>
            </a:r>
            <a:endParaRPr lang="sk-SK" b="1" dirty="0">
              <a:solidFill>
                <a:srgbClr val="FFFF00"/>
              </a:solidFill>
            </a:endParaRPr>
          </a:p>
          <a:p>
            <a:r>
              <a:rPr lang="sk-SK" b="1" dirty="0" smtClean="0">
                <a:solidFill>
                  <a:srgbClr val="FFFF00"/>
                </a:solidFill>
              </a:rPr>
              <a:t>zo sekcie </a:t>
            </a:r>
            <a:r>
              <a:rPr lang="sk-SK" b="1" dirty="0">
                <a:solidFill>
                  <a:srgbClr val="FFFF00"/>
                </a:solidFill>
              </a:rPr>
              <a:t>lesného hospodárstva </a:t>
            </a:r>
          </a:p>
          <a:p>
            <a:r>
              <a:rPr lang="sk-SK" b="1" dirty="0">
                <a:solidFill>
                  <a:srgbClr val="FFFF00"/>
                </a:solidFill>
              </a:rPr>
              <a:t>a spracovania </a:t>
            </a:r>
            <a:r>
              <a:rPr lang="sk-SK" b="1" dirty="0" smtClean="0">
                <a:solidFill>
                  <a:srgbClr val="FFFF00"/>
                </a:solidFill>
              </a:rPr>
              <a:t>dreva MPRV SR</a:t>
            </a:r>
            <a:endParaRPr lang="sk-SK" b="1" dirty="0">
              <a:solidFill>
                <a:srgbClr val="FFFF00"/>
              </a:solidFill>
            </a:endParaRPr>
          </a:p>
          <a:p>
            <a:r>
              <a:rPr lang="sk-SK" b="1" dirty="0" smtClean="0">
                <a:solidFill>
                  <a:srgbClr val="FFFF00"/>
                </a:solidFill>
              </a:rPr>
              <a:t>Bratislava</a:t>
            </a:r>
            <a:endParaRPr lang="sk-SK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3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4481</TotalTime>
  <Words>9202</Words>
  <Application>Microsoft Office PowerPoint</Application>
  <PresentationFormat>Prezentácia na obrazovke (4:3)</PresentationFormat>
  <Paragraphs>668</Paragraphs>
  <Slides>80</Slides>
  <Notes>60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80</vt:i4>
      </vt:variant>
    </vt:vector>
  </HeadingPairs>
  <TitlesOfParts>
    <vt:vector size="88" baseType="lpstr">
      <vt:lpstr>Arial</vt:lpstr>
      <vt:lpstr>Calibri</vt:lpstr>
      <vt:lpstr>Century Gothic</vt:lpstr>
      <vt:lpstr>Times New Roman</vt:lpstr>
      <vt:lpstr>Tw Cen MT</vt:lpstr>
      <vt:lpstr>Wingdings</vt:lpstr>
      <vt:lpstr>Wingdings 3</vt:lpstr>
      <vt:lpstr>Dym</vt:lpstr>
      <vt:lpstr>Novela zákona o lesoch od 1. júna 2025</vt:lpstr>
      <vt:lpstr>Zákon č. 81/2025 Z. z. ktorým sa zabezpečuje vykonávanie niektorých opatrení EÚ na zmiernenie globálneho odlesňovania a ktorým sa menia a dopĺňajú niektoré zákony</vt:lpstr>
      <vt:lpstr>Zákon č. 81/2025 Z. z. ktorým sa zabezpečuje vykonávanie niektorých opatrení EÚ na zmiernenie globálneho odlesňovania a ktorým sa menia a dopĺňajú niektoré zákony</vt:lpstr>
      <vt:lpstr>Zákon č. 81/2025 Z. z. ktorým sa zabezpečuje vykonávanie niektorých opatrení EÚ na zmiernenie globálneho odlesňovania a ktorým sa menia a dopĺňajú niektoré zákony</vt:lpstr>
      <vt:lpstr>Zákon č. 81/2025 Z. z. ktorým sa zabezpečuje vykonávanie niektorých opatrení EÚ na zmiernenie globálneho odlesňovania a ktorým sa menia a dopĺňajú niektoré zákony</vt:lpstr>
      <vt:lpstr>Zákon č. 81/2025 Z. z. ktorým sa zabezpečuje vykonávanie niektorých opatrení EÚ na zmiernenie globálneho odlesňovania a ktorým sa menia a dopĺňajú niektoré zákony</vt:lpstr>
      <vt:lpstr>Novela zákona o lesoch  od 01.06.2025 </vt:lpstr>
      <vt:lpstr>Novela zákona o lesoch  od 01.06.2025 </vt:lpstr>
      <vt:lpstr>Novela zákona o lesoch  od 01.06.2025 </vt:lpstr>
      <vt:lpstr>Zmeny v oblasti ťažby dreva</vt:lpstr>
      <vt:lpstr>Zmeny v oblasti ťažby dreva</vt:lpstr>
      <vt:lpstr>Zmeny v oblasti ťažby dreva</vt:lpstr>
      <vt:lpstr>Písomný súhlas OLH  sa vyžaduje „LEN“ na vykonanie </vt:lpstr>
      <vt:lpstr>Písomný súhlas OLH  sa vyžaduje „LEN“ na vykonanie </vt:lpstr>
      <vt:lpstr>Písomný súhlas OLH  sa vyžaduje „LEN“ na vykonanie </vt:lpstr>
      <vt:lpstr>Písomný súhlas OLH  sa vyžaduje „LEN“ na vykonanie </vt:lpstr>
      <vt:lpstr>Písomný súhlas OLH  sa vyžaduje „LEN“ na vykonanie </vt:lpstr>
      <vt:lpstr>Ťažba dreva – ostatné lesné pozemky</vt:lpstr>
      <vt:lpstr>Ťažba dreva – ostatné lesné pozemky</vt:lpstr>
      <vt:lpstr>Prezentácia programu PowerPoint</vt:lpstr>
      <vt:lpstr>Preukázanie oprávnenosti vykonania ťažby (§ 23 ods. 2)</vt:lpstr>
      <vt:lpstr>Preukázanie oprávnenosti vykonania ťažby (§ 23 ods. 2)</vt:lpstr>
      <vt:lpstr>Prezentácia programu PowerPoint</vt:lpstr>
      <vt:lpstr>Preukázanie oprávnenosti vykonania ťažby (§ 23 ods. 2)</vt:lpstr>
      <vt:lpstr>Prezentácia programu PowerPoint</vt:lpstr>
      <vt:lpstr>Prezentácia programu PowerPoint</vt:lpstr>
      <vt:lpstr>Prezentácia programu PowerPoint</vt:lpstr>
      <vt:lpstr>Prezentácia programu PowerPoint</vt:lpstr>
      <vt:lpstr>Asanačná ťažba (od 1.6.2025)</vt:lpstr>
      <vt:lpstr>Asanačná ťažba (od 1.6.2025)</vt:lpstr>
      <vt:lpstr>Ohlásenie asanačnej ťažby (od 1.6.2025)</vt:lpstr>
      <vt:lpstr>Ohlásenie asanačnej ťažby (od 1.6.2025)</vt:lpstr>
      <vt:lpstr>Ohlásenie asanačnej ťažby (od 1.6.2025)</vt:lpstr>
      <vt:lpstr>Ohlásenie asanačnej ťažby (od 1.6.2025)</vt:lpstr>
      <vt:lpstr>Ohlásenie asanačnej ťažby (od 1.6.2025)</vt:lpstr>
      <vt:lpstr>Ohlásenie asanačnej ťažby (od 1.6.2025)</vt:lpstr>
      <vt:lpstr>Vykonanie asanačnej ťažby</vt:lpstr>
      <vt:lpstr>Vykonanie asanačnej ťažby</vt:lpstr>
      <vt:lpstr>Prezentácia programu PowerPoint</vt:lpstr>
      <vt:lpstr>Vykonanie asanačnej ťažby</vt:lpstr>
      <vt:lpstr>Vykonanie asanačnej ťažby</vt:lpstr>
      <vt:lpstr>Prezentácia programu PowerPoint</vt:lpstr>
      <vt:lpstr>Záväznosť ťažby</vt:lpstr>
      <vt:lpstr>Prezentácia programu PowerPoint</vt:lpstr>
      <vt:lpstr>Lesná hospodárska evidencia </vt:lpstr>
      <vt:lpstr>Lesná hospodárska evidencia </vt:lpstr>
      <vt:lpstr>Lesná hospodárska evidencia </vt:lpstr>
      <vt:lpstr>Lesná hospodárska evidencia </vt:lpstr>
      <vt:lpstr>Povinnosti a oprávnenia OLH</vt:lpstr>
      <vt:lpstr>Povinnosti a oprávnenia OLH</vt:lpstr>
      <vt:lpstr>Povinnosti a oprávnenia OLH</vt:lpstr>
      <vt:lpstr>Zvýšené náklady pri ochrane lesa</vt:lpstr>
      <vt:lpstr>Zvýšené náklady pri ochrane lesa</vt:lpstr>
      <vt:lpstr>Zvýšené náklady pri ochrane lesa</vt:lpstr>
      <vt:lpstr>Štátna správa lesného hospodárstva</vt:lpstr>
      <vt:lpstr>Štátna správa lesného hospodárstva</vt:lpstr>
      <vt:lpstr>Vojenská polícia a ďalšie úpravy</vt:lpstr>
      <vt:lpstr>Vyhláška č. 232/2006 Z. z.                      o vyznačovaní ťažby dreva ... </vt:lpstr>
      <vt:lpstr>Vyhláška č. 232/2006 Z. z.                      o vyznačovaní ťažby dreva ... </vt:lpstr>
      <vt:lpstr>Vyhláška č. 232/2006 Z. z.                      o vyznačovaní ťažby dreva ... </vt:lpstr>
      <vt:lpstr>Zmeny vzájomne súvisiace               s ochranou prírody </vt:lpstr>
      <vt:lpstr>Osobitosti hospodárenia v lesoch na územiach európskej sústavy CHÚ (NATURA 2000) (**)</vt:lpstr>
      <vt:lpstr>Vyhotovenie PSL &amp; NATURA 2000</vt:lpstr>
      <vt:lpstr>§ 9 ods. 4 zákona č. 543/2002 Z. z.  </vt:lpstr>
      <vt:lpstr>zákon o ochrane prír. &amp; zákon o lesoch </vt:lpstr>
      <vt:lpstr>zákon o ochrane prír. &amp; zákon o lesoch </vt:lpstr>
      <vt:lpstr>Vyhotovenie PSL &amp; NATURA 2000</vt:lpstr>
      <vt:lpstr>Vyhotovenie PSL &amp; NATURA 2000</vt:lpstr>
      <vt:lpstr>Vyhotovenie PSL &amp; NATURA 2000</vt:lpstr>
      <vt:lpstr>Osobitosti hospodárenia v lesoch na územiach európskej sústavy CHÚ (NATURA 2000) (§ 37a ods. 1)</vt:lpstr>
      <vt:lpstr>Osobitosti hospodárenia v lesoch na územiach európskej sústavy CHÚ (NATURA 2000) (§ 37a ods. 2)</vt:lpstr>
      <vt:lpstr>Prezentácia programu PowerPoint</vt:lpstr>
      <vt:lpstr>Prezentácia programu PowerPoint</vt:lpstr>
      <vt:lpstr>KZSL – (nový § 14 ods. 4)</vt:lpstr>
      <vt:lpstr>Lesy osobitného určenia &amp; NATURA 2000</vt:lpstr>
      <vt:lpstr>Lesy osobitného určenia &amp; NATURA 2000</vt:lpstr>
      <vt:lpstr>...niečo na záver</vt:lpstr>
      <vt:lpstr>...niečo na záver</vt:lpstr>
      <vt:lpstr>...niečo na záver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Školenie OLH, právne predpisy LH a súvisiace právne predpisy</dc:title>
  <dc:creator>Erik Rozkopál</dc:creator>
  <cp:lastModifiedBy>Rozkopál Erik</cp:lastModifiedBy>
  <cp:revision>237</cp:revision>
  <dcterms:created xsi:type="dcterms:W3CDTF">2021-08-07T14:03:04Z</dcterms:created>
  <dcterms:modified xsi:type="dcterms:W3CDTF">2025-06-09T20:02:24Z</dcterms:modified>
</cp:coreProperties>
</file>